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7"/>
  </p:notesMasterIdLst>
  <p:handoutMasterIdLst>
    <p:handoutMasterId r:id="rId28"/>
  </p:handoutMasterIdLst>
  <p:sldIdLst>
    <p:sldId id="410" r:id="rId5"/>
    <p:sldId id="383" r:id="rId6"/>
    <p:sldId id="391" r:id="rId7"/>
    <p:sldId id="427" r:id="rId8"/>
    <p:sldId id="421" r:id="rId9"/>
    <p:sldId id="426" r:id="rId10"/>
    <p:sldId id="435" r:id="rId11"/>
    <p:sldId id="436" r:id="rId12"/>
    <p:sldId id="423" r:id="rId13"/>
    <p:sldId id="408" r:id="rId14"/>
    <p:sldId id="441" r:id="rId15"/>
    <p:sldId id="439" r:id="rId16"/>
    <p:sldId id="437" r:id="rId17"/>
    <p:sldId id="440" r:id="rId18"/>
    <p:sldId id="420" r:id="rId19"/>
    <p:sldId id="411" r:id="rId20"/>
    <p:sldId id="429" r:id="rId21"/>
    <p:sldId id="430" r:id="rId22"/>
    <p:sldId id="431" r:id="rId23"/>
    <p:sldId id="432" r:id="rId24"/>
    <p:sldId id="433" r:id="rId25"/>
    <p:sldId id="398" r:id="rId26"/>
  </p:sldIdLst>
  <p:sldSz cx="12192000" cy="6858000"/>
  <p:notesSz cx="6858000" cy="9144000"/>
  <p:defaultTextStyle>
    <a:defPPr rtl="0">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24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8" autoAdjust="0"/>
    <p:restoredTop sz="81163" autoAdjust="0"/>
  </p:normalViewPr>
  <p:slideViewPr>
    <p:cSldViewPr snapToGrid="0">
      <p:cViewPr varScale="1">
        <p:scale>
          <a:sx n="89" d="100"/>
          <a:sy n="89" d="100"/>
        </p:scale>
        <p:origin x="560" y="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82" d="100"/>
          <a:sy n="82" d="100"/>
        </p:scale>
        <p:origin x="393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zh-CN" sz="1200"/>
            </a:lvl1pPr>
          </a:lstStyle>
          <a:p>
            <a:pPr rtl="0"/>
            <a:fld id="{F32C39B4-1C2F-46CB-8CDC-53823627074F}" type="datetime1">
              <a:rPr lang="zh-CN" altLang="en-US" smtClean="0">
                <a:latin typeface="Microsoft YaHei UI" panose="020B0503020204020204" pitchFamily="34" charset="-122"/>
                <a:ea typeface="Microsoft YaHei UI" panose="020B0503020204020204" pitchFamily="34" charset="-122"/>
              </a:rPr>
              <a:t>2024/8/15</a:t>
            </a:fld>
            <a:endParaRPr lang="zh-CN" dirty="0">
              <a:latin typeface="Microsoft YaHei UI" panose="020B0503020204020204" pitchFamily="34" charset="-122"/>
              <a:ea typeface="Microsoft YaHei UI" panose="020B0503020204020204" pitchFamily="34" charset="-122"/>
            </a:endParaRPr>
          </a:p>
        </p:txBody>
      </p:sp>
      <p:sp>
        <p:nvSpPr>
          <p:cNvPr id="6" name="幻灯片编号占位符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zh-CN" sz="1200"/>
            </a:lvl1pPr>
          </a:lstStyle>
          <a:p>
            <a:pPr rtl="0"/>
            <a:fld id="{E2C230DF-5933-439D-898F-38E9AC9BA688}" type="slidenum">
              <a:rPr lang="zh-CN" smtClean="0">
                <a:latin typeface="Microsoft YaHei UI" panose="020B0503020204020204" pitchFamily="34" charset="-122"/>
                <a:ea typeface="Microsoft YaHei UI" panose="020B0503020204020204" pitchFamily="34" charset="-122"/>
              </a:rPr>
              <a:t>‹#›</a:t>
            </a:fld>
            <a:endParaRPr lang="zh-CN" dirty="0">
              <a:latin typeface="Microsoft YaHei UI" panose="020B0503020204020204" pitchFamily="34" charset="-122"/>
              <a:ea typeface="Microsoft YaHei UI" panose="020B0503020204020204" pitchFamily="34" charset="-122"/>
            </a:endParaRPr>
          </a:p>
        </p:txBody>
      </p:sp>
      <p:sp>
        <p:nvSpPr>
          <p:cNvPr id="7" name="页脚占位符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zh-CN" sz="1200"/>
            </a:lvl1pPr>
          </a:lstStyle>
          <a:p>
            <a:pPr rtl="0"/>
            <a:endParaRPr lang="zh-CN" dirty="0">
              <a:latin typeface="Microsoft YaHei UI" panose="020B0503020204020204" pitchFamily="34" charset="-122"/>
              <a:ea typeface="Microsoft YaHei UI" panose="020B0503020204020204" pitchFamily="34" charset="-122"/>
            </a:endParaRPr>
          </a:p>
        </p:txBody>
      </p:sp>
      <p:sp>
        <p:nvSpPr>
          <p:cNvPr id="8" name="页眉占位符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zh-CN" sz="1200"/>
            </a:lvl1pPr>
          </a:lstStyle>
          <a:p>
            <a:pPr rtl="0"/>
            <a:endParaRPr 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zh-CN" sz="1200">
                <a:latin typeface="Microsoft YaHei UI" panose="020B0503020204020204" pitchFamily="34" charset="-122"/>
                <a:ea typeface="Microsoft YaHei UI" panose="020B0503020204020204" pitchFamily="34" charset="-122"/>
              </a:defRPr>
            </a:lvl1p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zh-CN" sz="1200">
                <a:latin typeface="Microsoft YaHei UI" panose="020B0503020204020204" pitchFamily="34" charset="-122"/>
                <a:ea typeface="Microsoft YaHei UI" panose="020B0503020204020204" pitchFamily="34" charset="-122"/>
              </a:defRPr>
            </a:lvl1pPr>
          </a:lstStyle>
          <a:p>
            <a:fld id="{E526AB7C-14EB-4F76-BC62-F231A270ACC9}" type="datetime1">
              <a:rPr lang="en-US" altLang="zh-CN" smtClean="0"/>
              <a:pPr/>
              <a:t>8/15/2024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zh-CN"/>
            </a:defPP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normAutofit/>
          </a:bodyPr>
          <a:lstStyle>
            <a:defPPr>
              <a:defRPr lang="zh-CN"/>
            </a:defP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zh-CN" sz="1200">
                <a:latin typeface="Microsoft YaHei UI" panose="020B0503020204020204" pitchFamily="34" charset="-122"/>
                <a:ea typeface="Microsoft YaHei UI" panose="020B0503020204020204" pitchFamily="34" charset="-122"/>
              </a:defRPr>
            </a:lvl1p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zh-CN" sz="1200">
                <a:latin typeface="Microsoft YaHei UI" panose="020B0503020204020204" pitchFamily="34" charset="-122"/>
                <a:ea typeface="Microsoft YaHei UI" panose="020B0503020204020204" pitchFamily="34" charset="-122"/>
              </a:defRPr>
            </a:lvl1pPr>
          </a:lstStyle>
          <a:p>
            <a:fld id="{A89C7E07-3C67-C64C-8DA0-0404F6303970}" type="slidenum">
              <a:rPr lang="en-US" altLang="zh-CN" noProof="0" smtClean="0"/>
              <a:pPr/>
              <a:t>‹#›</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A89C7E07-3C67-C64C-8DA0-0404F6303970}" type="slidenum">
              <a:rPr lang="zh-CN" smtClean="0"/>
              <a:t>1</a:t>
            </a:fld>
            <a:endParaRPr lang="zh-CN"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第三个模型是地理加权模型。我们主要运用它来揭示两个基因随着不同位置变化，基因表达量变化差异，即不同基因的在地理空间中存在的异质性。每一个点都有自己单独的权重和模型，空间异质性主要体现在截距项和斜率中。举个例子就是皮质层的不同层所含有的基因表达量是不同的，通过类似</a:t>
            </a:r>
            <a:r>
              <a:rPr lang="en-US" altLang="zh-CN"/>
              <a:t>GWR</a:t>
            </a:r>
            <a:r>
              <a:rPr lang="zh-CN" altLang="en-US"/>
              <a:t>的方法，可以探讨在不同空间位置上基因表达量如何变化，从而揭示这些基因表达差异的空间模式。</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同时我们也可以使用一个基因的空间表达模式来预测另外一个分布模式相似的基因。最后通过残差来检验模型是否成立，包括我们要去检验第三幅图残差的空间自相关等。以及一些指标来评价模型预测结果，可以看出模型不算太差。</a:t>
            </a:r>
            <a:endParaRPr lang="en-US" altLang="zh-CN"/>
          </a:p>
        </p:txBody>
      </p:sp>
      <p:sp>
        <p:nvSpPr>
          <p:cNvPr id="4" name="幻灯片编号占位符 3"/>
          <p:cNvSpPr>
            <a:spLocks noGrp="1"/>
          </p:cNvSpPr>
          <p:nvPr>
            <p:ph type="sldNum" sz="quarter" idx="5"/>
          </p:nvPr>
        </p:nvSpPr>
        <p:spPr/>
        <p:txBody>
          <a:bodyPr rtlCol="0"/>
          <a:lstStyle>
            <a:defPPr>
              <a:defRPr lang="zh-CN"/>
            </a:defPPr>
          </a:lstStyle>
          <a:p>
            <a:pPr rtl="0"/>
            <a:fld id="{A89C7E07-3C67-C64C-8DA0-0404F6303970}" type="slidenum">
              <a:rPr lang="en-US" altLang="zh-CN" smtClean="0"/>
              <a:t>10</a:t>
            </a:fld>
            <a:endParaRPr lang="zh-CN" dirty="0"/>
          </a:p>
        </p:txBody>
      </p:sp>
    </p:spTree>
    <p:extLst>
      <p:ext uri="{BB962C8B-B14F-4D97-AF65-F5344CB8AC3E}">
        <p14:creationId xmlns:p14="http://schemas.microsoft.com/office/powerpoint/2010/main" val="2386183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接着我们探究了莫兰指数和预测结果的关系。总共分成</a:t>
            </a:r>
            <a:r>
              <a:rPr lang="en-US" altLang="zh-CN" dirty="0"/>
              <a:t>4</a:t>
            </a:r>
            <a:r>
              <a:rPr lang="zh-CN" altLang="en-US" dirty="0"/>
              <a:t>组，</a:t>
            </a:r>
            <a:r>
              <a:rPr lang="en-US" altLang="zh-CN" dirty="0"/>
              <a:t>H-H</a:t>
            </a:r>
            <a:r>
              <a:rPr lang="zh-CN" altLang="en-US" dirty="0"/>
              <a:t>和</a:t>
            </a:r>
            <a:r>
              <a:rPr lang="en-US" altLang="zh-CN" dirty="0"/>
              <a:t>H-H2</a:t>
            </a:r>
            <a:r>
              <a:rPr lang="zh-CN" altLang="en-US" dirty="0"/>
              <a:t>代表两个高的莫兰指数做</a:t>
            </a:r>
            <a:r>
              <a:rPr lang="en-US" altLang="zh-CN" dirty="0"/>
              <a:t>GWR</a:t>
            </a:r>
            <a:r>
              <a:rPr lang="zh-CN" altLang="en-US" dirty="0"/>
              <a:t>，</a:t>
            </a:r>
            <a:r>
              <a:rPr lang="en-US" altLang="zh-CN" dirty="0"/>
              <a:t>H-L</a:t>
            </a:r>
            <a:r>
              <a:rPr lang="zh-CN" altLang="en-US" dirty="0"/>
              <a:t>代表用莫兰指数低的来预测莫兰指数高的基因，</a:t>
            </a:r>
            <a:r>
              <a:rPr lang="en-US" altLang="zh-CN" dirty="0"/>
              <a:t>L-L</a:t>
            </a:r>
            <a:r>
              <a:rPr lang="zh-CN" altLang="en-US" dirty="0"/>
              <a:t>则是低的莫兰指数的基因来预测同样是低的莫兰指数的基因。结果表明，两个莫兰指数高的模型所能得到预测结果会更好。</a:t>
            </a:r>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11</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23774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但事实上，如果使用一种基因作为</a:t>
            </a:r>
            <a:r>
              <a:rPr lang="zh-CN" altLang="en-US"/>
              <a:t>预测模型的</a:t>
            </a:r>
            <a:r>
              <a:rPr lang="zh-CN" altLang="en-US" dirty="0"/>
              <a:t>输入，得到结果会比较局限，为了提高预测的准确性并考虑更多基因变量在空间尺度的不同影响。，尝试了</a:t>
            </a:r>
            <a:r>
              <a:rPr lang="en-US" altLang="zh-CN" b="0" i="0" dirty="0">
                <a:solidFill>
                  <a:srgbClr val="202020"/>
                </a:solidFill>
                <a:effectLst/>
                <a:highlight>
                  <a:srgbClr val="FFFFFF"/>
                </a:highlight>
                <a:latin typeface="Helvetica" panose="020B0604020202020204" pitchFamily="34" charset="0"/>
              </a:rPr>
              <a:t>MGWR</a:t>
            </a:r>
            <a:r>
              <a:rPr lang="zh-CN" altLang="en-US" b="0" i="0" dirty="0">
                <a:solidFill>
                  <a:srgbClr val="202020"/>
                </a:solidFill>
                <a:effectLst/>
                <a:highlight>
                  <a:srgbClr val="FFFFFF"/>
                </a:highlight>
                <a:latin typeface="Helvetica" panose="020B0604020202020204" pitchFamily="34" charset="0"/>
              </a:rPr>
              <a:t>即多尺度的地理加权回归模型，作为基因预测模型，这个模型</a:t>
            </a:r>
            <a:r>
              <a:rPr lang="zh-CN" altLang="en-US" dirty="0"/>
              <a:t>为每一个输入的基因都设置了不同的带宽，调整每个基因随着空间的衰减速度。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02020"/>
              </a:solidFill>
              <a:effectLst/>
              <a:highlight>
                <a:srgbClr val="FFFFFF"/>
              </a:highlight>
              <a:latin typeface="Helvetica" panose="020B0604020202020204" pitchFamily="34" charset="0"/>
            </a:endParaRPr>
          </a:p>
          <a:p>
            <a:pPr>
              <a:buFont typeface="Arial" panose="020B0604020202020204" pitchFamily="34" charset="0"/>
              <a:buChar char="•"/>
            </a:pPr>
            <a:r>
              <a:rPr lang="en-US" altLang="zh-CN" dirty="0"/>
              <a:t>MGWR </a:t>
            </a:r>
            <a:r>
              <a:rPr lang="zh-CN" altLang="en-US" dirty="0"/>
              <a:t>允许不同的解释基因有不同的带宽参数，即每个基因有不同的空间影响范围。这意味着一些基因可能只在局部区域内显著，而另一些变量可能在更广的区域内显著。</a:t>
            </a:r>
            <a:endParaRPr lang="en-US" altLang="zh-CN" dirty="0"/>
          </a:p>
          <a:p>
            <a:pPr>
              <a:buFont typeface="Arial" panose="020B0604020202020204" pitchFamily="34" charset="0"/>
              <a:buNone/>
            </a:pPr>
            <a:endParaRPr lang="en-US" altLang="zh-CN" dirty="0"/>
          </a:p>
          <a:p>
            <a:pPr>
              <a:buFont typeface="Arial" panose="020B0604020202020204" pitchFamily="34" charset="0"/>
              <a:buNone/>
            </a:pPr>
            <a:r>
              <a:rPr lang="zh-CN" altLang="en-US" dirty="0"/>
              <a:t>在模型构建的时候：</a:t>
            </a:r>
          </a:p>
          <a:p>
            <a:pPr>
              <a:buFont typeface="Arial" panose="020B0604020202020204" pitchFamily="34" charset="0"/>
              <a:buNone/>
            </a:pPr>
            <a:r>
              <a:rPr lang="zh-CN" altLang="en-US" dirty="0"/>
              <a:t>由于</a:t>
            </a:r>
            <a:r>
              <a:rPr lang="zh-CN" altLang="en-US"/>
              <a:t>我们这有</a:t>
            </a:r>
            <a:r>
              <a:rPr lang="en-US" altLang="zh-CN"/>
              <a:t>1000</a:t>
            </a:r>
            <a:r>
              <a:rPr lang="zh-CN" altLang="en-US"/>
              <a:t>变量，采用</a:t>
            </a:r>
            <a:r>
              <a:rPr lang="zh-CN" altLang="en-US" dirty="0"/>
              <a:t>逐步回归等方法</a:t>
            </a:r>
            <a:r>
              <a:rPr lang="zh-CN" altLang="en-US"/>
              <a:t>来选取基因</a:t>
            </a:r>
            <a:r>
              <a:rPr lang="zh-CN" altLang="en-US" dirty="0"/>
              <a:t>模型虽然更合理但是时间成本比较大，我们最后使用随机森林</a:t>
            </a:r>
            <a:r>
              <a:rPr lang="zh-CN" altLang="en-US"/>
              <a:t>来</a:t>
            </a:r>
            <a:r>
              <a:rPr lang="zh-CN" altLang="en-US" dirty="0"/>
              <a:t>初步筛选基因，根据特征重要性来选择输入变量。虽然该方法能帮助我筛选出一些指标，但是其实合理性不如传统的一些方法。</a:t>
            </a:r>
            <a:endParaRPr lang="en-US" altLang="zh-CN" dirty="0"/>
          </a:p>
          <a:p>
            <a:pPr>
              <a:buFont typeface="Arial" panose="020B0604020202020204" pitchFamily="34" charset="0"/>
              <a:buNone/>
            </a:pPr>
            <a:r>
              <a:rPr lang="zh-CN" altLang="en-US" dirty="0"/>
              <a:t>在模型诊断</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我们还需要对模型</a:t>
            </a:r>
            <a:r>
              <a:rPr lang="zh-CN" altLang="en-US"/>
              <a:t>残差</a:t>
            </a:r>
            <a:r>
              <a:rPr lang="zh-CN" altLang="en-US" dirty="0"/>
              <a:t>进行</a:t>
            </a:r>
            <a:r>
              <a:rPr lang="zh-CN" altLang="en-US"/>
              <a:t>检验，</a:t>
            </a:r>
            <a:r>
              <a:rPr lang="zh-CN" altLang="en-US" dirty="0"/>
              <a:t>来防止</a:t>
            </a:r>
            <a:r>
              <a:rPr lang="zh-CN" altLang="en-US"/>
              <a:t>模型</a:t>
            </a:r>
            <a:r>
              <a:rPr lang="zh-CN" altLang="en-US" dirty="0"/>
              <a:t>过拟合</a:t>
            </a:r>
            <a:r>
              <a:rPr lang="zh-CN" altLang="en-US"/>
              <a:t>和一些假设的违背</a:t>
            </a:r>
            <a:r>
              <a:rPr lang="zh-CN" altLang="en-US" dirty="0"/>
              <a:t>。</a:t>
            </a:r>
            <a:r>
              <a:rPr lang="zh-CN" altLang="en-US"/>
              <a:t>此外还要注意数据的多重共线性的影响</a:t>
            </a:r>
            <a:endParaRPr lang="en-US" altLang="zh-CN" dirty="0"/>
          </a:p>
          <a:p>
            <a:pPr>
              <a:buFont typeface="Arial" panose="020B0604020202020204" pitchFamily="34" charset="0"/>
              <a:buNone/>
            </a:pPr>
            <a:endParaRPr lang="en-US" altLang="zh-CN" dirty="0"/>
          </a:p>
          <a:p>
            <a:pPr>
              <a:buFont typeface="Arial" panose="020B0604020202020204" pitchFamily="34" charset="0"/>
              <a:buNone/>
            </a:pPr>
            <a:r>
              <a:rPr lang="zh-CN" altLang="en-US" dirty="0"/>
              <a:t>最后</a:t>
            </a:r>
            <a:r>
              <a:rPr lang="zh-CN" altLang="en-US"/>
              <a:t>得到</a:t>
            </a:r>
            <a:r>
              <a:rPr lang="zh-CN" altLang="en-US" dirty="0"/>
              <a:t>结果还算可以的</a:t>
            </a:r>
            <a:endParaRPr lang="en-US" altLang="zh-CN" dirty="0"/>
          </a:p>
          <a:p>
            <a:pPr>
              <a:buFont typeface="Arial" panose="020B0604020202020204" pitchFamily="34" charset="0"/>
              <a:buNone/>
            </a:pPr>
            <a:r>
              <a:rPr lang="zh-CN" altLang="en-US" dirty="0"/>
              <a:t>模型结果比</a:t>
            </a:r>
            <a:r>
              <a:rPr lang="en-US" altLang="zh-CN" dirty="0"/>
              <a:t>GWR</a:t>
            </a:r>
            <a:r>
              <a:rPr lang="zh-CN" altLang="en-US" dirty="0"/>
              <a:t>和随机筛选的三个基因用于预测同一个基因的要好</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02020"/>
              </a:solidFill>
              <a:effectLst/>
              <a:highlight>
                <a:srgbClr val="FFFFFF"/>
              </a:highlight>
              <a:latin typeface="Helvetica"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12</a:t>
            </a:fld>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20098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zh-CN" altLang="en-US" dirty="0"/>
              <a:t>刚刚都是使用空间坐标和几个基因信息，是我们最近通过统计方法结合地理信息进行预测的一些建模尝试</a:t>
            </a:r>
            <a:endParaRPr lang="en-US" altLang="zh-CN" dirty="0"/>
          </a:p>
          <a:p>
            <a:endParaRPr lang="en-US" altLang="zh-CN" dirty="0"/>
          </a:p>
          <a:p>
            <a:r>
              <a:rPr lang="zh-CN" altLang="en-US" dirty="0"/>
              <a:t>接下来是空间转录组信息和方法的整体介绍，也是我们刚过来的时候王老师交给我们的任务</a:t>
            </a:r>
            <a:endParaRPr lang="en-US" altLang="zh-CN" dirty="0"/>
          </a:p>
          <a:p>
            <a:r>
              <a:rPr lang="zh-CN" altLang="en-US" dirty="0"/>
              <a:t>这个技术</a:t>
            </a:r>
            <a:r>
              <a:rPr lang="en-US" altLang="zh-CN" dirty="0"/>
              <a:t>Nature</a:t>
            </a:r>
            <a:r>
              <a:rPr lang="zh-CN" altLang="en-US" dirty="0"/>
              <a:t>被评为</a:t>
            </a:r>
            <a:r>
              <a:rPr lang="en-US" altLang="zh-CN" dirty="0"/>
              <a:t>2020 method of the year</a:t>
            </a:r>
            <a:r>
              <a:rPr lang="zh-CN" altLang="en-US" dirty="0"/>
              <a:t>，可见其潜在的价值很高</a:t>
            </a:r>
            <a:endParaRPr lang="en-US" altLang="zh-CN" dirty="0"/>
          </a:p>
          <a:p>
            <a:endParaRPr lang="en-US" altLang="zh-CN" dirty="0"/>
          </a:p>
          <a:p>
            <a:r>
              <a:rPr lang="zh-CN" altLang="en-US" dirty="0"/>
              <a:t>空间转录组的分类，简单介绍</a:t>
            </a:r>
            <a:endParaRPr lang="en-US" altLang="zh-CN" dirty="0"/>
          </a:p>
          <a:p>
            <a:r>
              <a:rPr lang="en-US" altLang="zh-CN" dirty="0"/>
              <a:t>ISH</a:t>
            </a:r>
            <a:r>
              <a:rPr lang="zh-CN" altLang="en-US" dirty="0"/>
              <a:t>是用于在组织切片中检测特定基因表达的一种重要技术。它通过与目标</a:t>
            </a:r>
            <a:r>
              <a:rPr lang="en-US" altLang="zh-CN" dirty="0"/>
              <a:t>RNA</a:t>
            </a:r>
            <a:r>
              <a:rPr lang="zh-CN" altLang="en-US" dirty="0"/>
              <a:t>序列互补的探针进行杂交，来定位和定量特定</a:t>
            </a:r>
            <a:r>
              <a:rPr lang="en-US" altLang="zh-CN" dirty="0"/>
              <a:t>RNA</a:t>
            </a:r>
            <a:r>
              <a:rPr lang="zh-CN" altLang="en-US" dirty="0"/>
              <a:t>分子的空间分布。</a:t>
            </a:r>
            <a:endParaRPr lang="en-US" altLang="zh-CN" dirty="0"/>
          </a:p>
          <a:p>
            <a:r>
              <a:rPr lang="en-US" altLang="zh-CN" dirty="0"/>
              <a:t>ISS</a:t>
            </a:r>
            <a:r>
              <a:rPr lang="zh-CN" altLang="en-US" dirty="0"/>
              <a:t>原位杂交和测序相结合的技术，用于在组织切片内直接测定</a:t>
            </a:r>
            <a:r>
              <a:rPr lang="en-US" altLang="zh-CN" dirty="0"/>
              <a:t>RNA</a:t>
            </a:r>
            <a:r>
              <a:rPr lang="zh-CN" altLang="en-US" dirty="0"/>
              <a:t>分子的位置和序列</a:t>
            </a:r>
            <a:endParaRPr lang="en-US" altLang="zh-CN" dirty="0"/>
          </a:p>
          <a:p>
            <a:r>
              <a:rPr lang="en-US" altLang="zh-CN" dirty="0"/>
              <a:t>Sequencing- based</a:t>
            </a:r>
            <a:r>
              <a:rPr lang="zh-CN" altLang="en-US" dirty="0"/>
              <a:t>基于测序的空间转录组学方法将传统的高通量测序与空间信息结合，实现了在空间上下文中对全转录组进行测序</a:t>
            </a:r>
            <a:endParaRPr lang="en-US" altLang="zh-CN" dirty="0"/>
          </a:p>
          <a:p>
            <a:r>
              <a:rPr lang="en-US" altLang="zh-CN" dirty="0"/>
              <a:t>imaging</a:t>
            </a:r>
            <a:r>
              <a:rPr lang="zh-CN" altLang="en-US" dirty="0"/>
              <a:t>高分辨率，但是低通量，能检测到的基因比较有限</a:t>
            </a:r>
            <a:endParaRPr lang="en-US" altLang="zh-CN" dirty="0"/>
          </a:p>
          <a:p>
            <a:r>
              <a:rPr lang="en-US" altLang="zh-CN" dirty="0"/>
              <a:t>Sequencing</a:t>
            </a:r>
            <a:r>
              <a:rPr lang="zh-CN" altLang="en-US" dirty="0"/>
              <a:t>的分辨率普遍比较低，但是测的基因全，高通量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一个细胞的直径大概是</a:t>
            </a:r>
            <a:r>
              <a:rPr lang="en-US" altLang="zh-CN" dirty="0"/>
              <a:t>10-20um, </a:t>
            </a:r>
            <a:r>
              <a:rPr lang="zh-CN" altLang="en-US" dirty="0"/>
              <a:t>部分</a:t>
            </a:r>
            <a:r>
              <a:rPr lang="en-US" altLang="zh-CN" dirty="0"/>
              <a:t>sequencing-based </a:t>
            </a:r>
            <a:r>
              <a:rPr lang="zh-CN" altLang="en-US" dirty="0"/>
              <a:t>的方法的精度没有达到单细胞水平，尤其是商业化了的</a:t>
            </a:r>
            <a:r>
              <a:rPr lang="en-US" altLang="zh-CN" dirty="0"/>
              <a:t>10x </a:t>
            </a:r>
            <a:r>
              <a:rPr lang="en-US" altLang="zh-CN" dirty="0" err="1"/>
              <a:t>Visium</a:t>
            </a:r>
            <a:r>
              <a:rPr lang="zh-CN" altLang="en-US" dirty="0"/>
              <a:t>在成本和使用人数上最合适</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所以为了弥补这样的缺陷就有了</a:t>
            </a:r>
            <a:r>
              <a:rPr lang="en-US" altLang="zh-CN" dirty="0"/>
              <a:t>integration method</a:t>
            </a:r>
            <a:r>
              <a:rPr lang="zh-CN" altLang="en-US" dirty="0"/>
              <a:t>的出现，结合空间和单核信息达到更高的分辨率和基因预测精度</a:t>
            </a:r>
            <a:endParaRPr lang="en-US" altLang="zh-CN" dirty="0"/>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13</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08914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Benchmarking</a:t>
            </a:r>
            <a:r>
              <a:rPr lang="zh-CN" altLang="en-US" dirty="0"/>
              <a:t>方法的流程介绍</a:t>
            </a:r>
            <a:endParaRPr lang="en-US" altLang="zh-CN" dirty="0"/>
          </a:p>
          <a:p>
            <a:r>
              <a:rPr lang="zh-CN" altLang="en-US" dirty="0"/>
              <a:t>空间转录组学技术由于技术限制，可能无法检测到某些基因的表达，而单细胞</a:t>
            </a:r>
            <a:r>
              <a:rPr lang="en-US" altLang="zh-CN" dirty="0"/>
              <a:t>RNA</a:t>
            </a:r>
            <a:r>
              <a:rPr lang="zh-CN" altLang="en-US" dirty="0"/>
              <a:t>测序数据可以提供这些基因的表达信息</a:t>
            </a:r>
            <a:endParaRPr lang="en-US" altLang="zh-CN" dirty="0"/>
          </a:p>
          <a:p>
            <a:r>
              <a:rPr lang="en-US" altLang="zh-CN" dirty="0" err="1"/>
              <a:t>Downsample</a:t>
            </a:r>
            <a:r>
              <a:rPr lang="zh-CN" altLang="en-US" dirty="0"/>
              <a:t>目的介绍：评估稀疏矩阵的表现</a:t>
            </a:r>
            <a:endParaRPr lang="en-US" altLang="zh-CN" dirty="0"/>
          </a:p>
          <a:p>
            <a:endParaRPr lang="en-US" altLang="zh-CN" dirty="0"/>
          </a:p>
          <a:p>
            <a:r>
              <a:rPr lang="zh-CN" altLang="en-US" dirty="0"/>
              <a:t>不同</a:t>
            </a:r>
            <a:r>
              <a:rPr lang="en-US" altLang="zh-CN" dirty="0"/>
              <a:t>integration method</a:t>
            </a:r>
            <a:r>
              <a:rPr lang="zh-CN" altLang="en-US" dirty="0"/>
              <a:t>对应适合处理的</a:t>
            </a:r>
            <a:r>
              <a:rPr lang="en-US" altLang="zh-CN" dirty="0"/>
              <a:t>spatial tech</a:t>
            </a:r>
            <a:r>
              <a:rPr lang="zh-CN" altLang="en-US" dirty="0"/>
              <a:t>其实是不一样的，所以这个</a:t>
            </a:r>
            <a:r>
              <a:rPr lang="en-US" altLang="zh-CN" dirty="0"/>
              <a:t>benchmarking</a:t>
            </a:r>
            <a:r>
              <a:rPr lang="zh-CN" altLang="en-US" dirty="0"/>
              <a:t>有点生硬地把这些信息都整合在一起也不算很合适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tangram</a:t>
            </a:r>
            <a:r>
              <a:rPr lang="zh-CN" altLang="en-US" dirty="0"/>
              <a:t>是其中评分最高的一个方法，由此引出下一页</a:t>
            </a:r>
            <a:r>
              <a:rPr lang="en-US" altLang="zh-CN" dirty="0"/>
              <a:t>tangram</a:t>
            </a:r>
            <a:r>
              <a:rPr lang="zh-CN" altLang="en-US" dirty="0"/>
              <a:t>原理</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14</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46762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a:t>
            </a:r>
            <a:r>
              <a:rPr lang="en-US" altLang="zh-CN" dirty="0"/>
              <a:t>tangram</a:t>
            </a:r>
            <a:r>
              <a:rPr lang="zh-CN" altLang="en-US" dirty="0"/>
              <a:t>的流程和原理简介</a:t>
            </a:r>
            <a:endParaRPr lang="en-US" altLang="zh-CN" dirty="0"/>
          </a:p>
          <a:p>
            <a:endParaRPr lang="en-US" altLang="zh-CN" dirty="0"/>
          </a:p>
          <a:p>
            <a:r>
              <a:rPr lang="zh-CN" altLang="en-US" dirty="0"/>
              <a:t>方法里明确表明转录组数据稀疏度对预测结果的影响</a:t>
            </a:r>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15</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86042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我们的尝试：使用</a:t>
            </a:r>
            <a:r>
              <a:rPr lang="en-US" altLang="zh-CN" dirty="0"/>
              <a:t>kriging</a:t>
            </a:r>
            <a:r>
              <a:rPr lang="zh-CN" altLang="en-US" dirty="0"/>
              <a:t>插值的方式通过利用空间自相关性，增加点的密度尝试提高</a:t>
            </a:r>
            <a:r>
              <a:rPr lang="en-US" altLang="zh-CN" dirty="0"/>
              <a:t>tangram</a:t>
            </a:r>
            <a:r>
              <a:rPr lang="zh-CN" altLang="en-US" dirty="0"/>
              <a:t>预测结果</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16</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41698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a:t>
            </a:r>
            <a:r>
              <a:rPr lang="en-US" altLang="zh-CN" dirty="0"/>
              <a:t>benchmarking</a:t>
            </a:r>
            <a:r>
              <a:rPr lang="zh-CN" altLang="en-US" dirty="0"/>
              <a:t>使</a:t>
            </a:r>
            <a:endParaRPr lang="en-US" altLang="zh-CN" dirty="0"/>
          </a:p>
          <a:p>
            <a:r>
              <a:rPr lang="zh-CN" altLang="en-US" dirty="0"/>
              <a:t>用原数据对每一个基因进行</a:t>
            </a:r>
            <a:r>
              <a:rPr lang="en-US" altLang="zh-CN" dirty="0"/>
              <a:t>kriging</a:t>
            </a:r>
            <a:r>
              <a:rPr lang="zh-CN" altLang="en-US" dirty="0"/>
              <a:t>建模，插值</a:t>
            </a:r>
            <a:endParaRPr lang="en-US" altLang="zh-CN" dirty="0"/>
          </a:p>
          <a:p>
            <a:r>
              <a:rPr lang="zh-CN" altLang="en-US" dirty="0"/>
              <a:t>通过空间自相关性的性质筛选了</a:t>
            </a:r>
            <a:r>
              <a:rPr lang="en-US" altLang="zh-CN" dirty="0"/>
              <a:t>200</a:t>
            </a:r>
            <a:r>
              <a:rPr lang="zh-CN" altLang="en-US" dirty="0"/>
              <a:t>个相关性较强的基因进行</a:t>
            </a:r>
            <a:r>
              <a:rPr lang="en-US" altLang="zh-CN" dirty="0"/>
              <a:t>kriging</a:t>
            </a:r>
            <a:r>
              <a:rPr lang="zh-CN" altLang="en-US" dirty="0"/>
              <a:t>插值，剩下用</a:t>
            </a:r>
            <a:r>
              <a:rPr lang="en-US" altLang="zh-CN" dirty="0" err="1"/>
              <a:t>idw</a:t>
            </a:r>
            <a:endParaRPr lang="en-US" altLang="zh-CN" dirty="0"/>
          </a:p>
          <a:p>
            <a:r>
              <a:rPr lang="zh-CN" altLang="en-US" dirty="0"/>
              <a:t>用相同比较方式</a:t>
            </a:r>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17</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5362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a:t>
            </a:r>
            <a:r>
              <a:rPr lang="zh-CN" altLang="en-US" dirty="0"/>
              <a:t>的数量越少，也就是空间数据越稠密，预测得越准；由这个理论想到通过插值增加空间数据的密度，进而提高预测准确度，选择利用空间自相关性，</a:t>
            </a:r>
            <a:r>
              <a:rPr lang="en-US" altLang="zh-CN" dirty="0"/>
              <a:t>kriging</a:t>
            </a:r>
            <a:r>
              <a:rPr lang="zh-CN" altLang="en-US" dirty="0"/>
              <a:t>的方法进行插值</a:t>
            </a:r>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18</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92180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主要目的是增加</a:t>
            </a:r>
            <a:r>
              <a:rPr lang="en-US" altLang="zh-CN" dirty="0"/>
              <a:t>matrix</a:t>
            </a:r>
            <a:r>
              <a:rPr lang="zh-CN" altLang="en-US" dirty="0"/>
              <a:t>里的非</a:t>
            </a:r>
            <a:r>
              <a:rPr lang="en-US" altLang="zh-CN" dirty="0"/>
              <a:t>0</a:t>
            </a:r>
            <a:r>
              <a:rPr lang="zh-CN" altLang="en-US" dirty="0"/>
              <a:t>项</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19</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84814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A89C7E07-3C67-C64C-8DA0-0404F6303970}" type="slidenum">
              <a:rPr lang="zh-CN" smtClean="0"/>
              <a:t>2</a:t>
            </a:fld>
            <a:endParaRPr lang="zh-CN" dirty="0"/>
          </a:p>
        </p:txBody>
      </p:sp>
    </p:spTree>
    <p:extLst>
      <p:ext uri="{BB962C8B-B14F-4D97-AF65-F5344CB8AC3E}">
        <p14:creationId xmlns:p14="http://schemas.microsoft.com/office/powerpoint/2010/main" val="3113416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论文认为</a:t>
            </a:r>
            <a:r>
              <a:rPr lang="en-US" altLang="zh-CN" dirty="0" err="1"/>
              <a:t>pcc</a:t>
            </a:r>
            <a:r>
              <a:rPr lang="en-US" altLang="zh-CN" dirty="0"/>
              <a:t>&gt;0.5</a:t>
            </a:r>
            <a:r>
              <a:rPr lang="zh-CN" altLang="en-US" dirty="0"/>
              <a:t>才算做预测水平比较有效</a:t>
            </a:r>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20</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66484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当然只是一些想法和饼</a:t>
            </a:r>
            <a:endParaRPr lang="en-US" altLang="zh-CN" dirty="0"/>
          </a:p>
          <a:p>
            <a:endParaRPr lang="en-US" altLang="zh-CN" dirty="0"/>
          </a:p>
          <a:p>
            <a:r>
              <a:rPr lang="zh-CN" altLang="en-US" dirty="0"/>
              <a:t>第五条详解：就是找到可以利用这些信息，实际地帮助到课题项目的事情，但是我们组貌似没人在做这一块</a:t>
            </a:r>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21</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73935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灯片编号占位符 3"/>
          <p:cNvSpPr>
            <a:spLocks noGrp="1"/>
          </p:cNvSpPr>
          <p:nvPr>
            <p:ph type="sldNum" sz="quarter" idx="5"/>
          </p:nvPr>
        </p:nvSpPr>
        <p:spPr/>
        <p:txBody>
          <a:bodyPr rtlCol="0"/>
          <a:lstStyle>
            <a:defPPr>
              <a:defRPr lang="zh-CN"/>
            </a:defPPr>
          </a:lstStyle>
          <a:p>
            <a:pPr rtl="0"/>
            <a:fld id="{A89C7E07-3C67-C64C-8DA0-0404F6303970}" type="slidenum">
              <a:rPr lang="en-US" altLang="zh-CN" smtClean="0"/>
              <a:t>22</a:t>
            </a:fld>
            <a:endParaRPr lang="zh-CN" dirty="0"/>
          </a:p>
        </p:txBody>
      </p:sp>
    </p:spTree>
    <p:extLst>
      <p:ext uri="{BB962C8B-B14F-4D97-AF65-F5344CB8AC3E}">
        <p14:creationId xmlns:p14="http://schemas.microsoft.com/office/powerpoint/2010/main" val="1765923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首先是空间转录组的一些背景：空间数据相比于原有的单细胞数据的优势，有了空间数据以后可以和地理信息类比，使用相关地理指标衡量空间信息的特征，进而挖掘他们的作用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右图：类比地理和生物空间数据的相似性，这些在地理上有的特征同样存在于生物中。第一列：地理空间和生物空间数据都可以用不同比例尺的地图表示。地理空间数据描述宏观尺度上的现象，而生物空间数据描述微观尺度上的现象。第二列：在选择分析尺度时要谨慎，因为分区和变量聚集可能导致不同的结果。第三列：空间自相关表明，在空间中的观测结果往往更接近于近的而不是远的。第四列：空间异质性表明变量之间的关系并不总是稳定的，并且可能随着空间的变化而变化。</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区分空间自相关性和空间异质性的例子：如果在一个城市的某些区域中，房价较高的区域周围的房价也较高，那么这些房价数据就表现出正的空间自相关性。在一个国家中，东部和西部的降雨量显著不同，这种显著差异表现为高空间异质性。</a:t>
            </a:r>
            <a:endParaRPr lang="en-US" altLang="zh-CN" dirty="0"/>
          </a:p>
          <a:p>
            <a:pPr rtl="0"/>
            <a:r>
              <a:rPr lang="zh-CN" altLang="en-US" dirty="0"/>
              <a:t>我们的目的因此也确定下来：第一个目的是用一些指标去寻找有空间特征的基因，将他们可视化去分析这些空间特征带来的生物学意义。第二个目标是将这个特征加入空间转录组的基因预测当中，弥补由于技术问题带来的</a:t>
            </a:r>
            <a:r>
              <a:rPr lang="en-US" altLang="zh-CN" dirty="0"/>
              <a:t>dropout</a:t>
            </a:r>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A89C7E07-3C67-C64C-8DA0-0404F6303970}" type="slidenum">
              <a:rPr lang="en-US" altLang="zh-CN" smtClean="0"/>
              <a:t>3</a:t>
            </a:fld>
            <a:endParaRPr lang="zh-CN" dirty="0"/>
          </a:p>
        </p:txBody>
      </p:sp>
    </p:spTree>
    <p:extLst>
      <p:ext uri="{BB962C8B-B14F-4D97-AF65-F5344CB8AC3E}">
        <p14:creationId xmlns:p14="http://schemas.microsoft.com/office/powerpoint/2010/main" val="3908276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在文章中给了一些例子证明基因在空间中也有和地理类似的特征，比如空间自相关性，还有异质性，不同分割方式会带来不同的结果等</a:t>
            </a:r>
            <a:endParaRPr lang="en-US" altLang="zh-CN" dirty="0"/>
          </a:p>
          <a:p>
            <a:r>
              <a:rPr lang="zh-CN" altLang="en-US" dirty="0"/>
              <a:t>用不同形式聚集来寻找两个基因之间的相关性可以发现：对组织的不同分割和分析方式会带来不同分析结果，基因之间的相关性可以通过对组织的划分体现；</a:t>
            </a:r>
            <a:endParaRPr lang="en-US" altLang="zh-CN" dirty="0"/>
          </a:p>
          <a:p>
            <a:r>
              <a:rPr lang="zh-CN" altLang="en-US" dirty="0"/>
              <a:t>作用</a:t>
            </a:r>
            <a:r>
              <a:rPr lang="en-US" altLang="zh-CN" dirty="0"/>
              <a:t>/</a:t>
            </a:r>
            <a:r>
              <a:rPr lang="zh-CN" altLang="en-US" dirty="0"/>
              <a:t>优势：提供基因的空间性质，查看每个基因在空间的分布情况，</a:t>
            </a:r>
            <a:endParaRPr lang="en-US" altLang="zh-CN" dirty="0"/>
          </a:p>
          <a:p>
            <a:r>
              <a:rPr lang="zh-CN" altLang="en-US" dirty="0"/>
              <a:t>通过空间自相关性可以分析出一些空间分布偏好，可以比较同一个基因再疾病和正常基因的分布，寻找内在生物学关联和影响；不只是寻找单个基因的联系，还可以寻找两个基因之间的相关性，对于基因预测和内在生物学研究都有帮助</a:t>
            </a:r>
            <a:endParaRPr lang="en-US" altLang="zh-CN" dirty="0"/>
          </a:p>
          <a:p>
            <a:r>
              <a:rPr lang="zh-CN" altLang="en-US" dirty="0"/>
              <a:t>以细胞</a:t>
            </a:r>
            <a:r>
              <a:rPr lang="en-US" altLang="zh-CN" dirty="0"/>
              <a:t>/</a:t>
            </a:r>
            <a:r>
              <a:rPr lang="zh-CN" altLang="en-US" dirty="0"/>
              <a:t>组织为单位对两个基因相关性进行分析找到变异基因的影响基因以及他们相互影响的关系（我们也可以尝试自己划</a:t>
            </a:r>
            <a:r>
              <a:rPr lang="en-US" altLang="zh-CN" dirty="0"/>
              <a:t>aggregation</a:t>
            </a:r>
            <a:r>
              <a:rPr lang="zh-CN" altLang="en-US" dirty="0"/>
              <a:t>的图像范围分析基因在不同组织之间的异质性）</a:t>
            </a:r>
            <a:endParaRPr lang="en-US" altLang="zh-CN" dirty="0"/>
          </a:p>
          <a:p>
            <a:r>
              <a:rPr lang="zh-CN" altLang="en-US" dirty="0"/>
              <a:t>因为细胞的异质性，可以分析空间聚类中的差异基因表达，例如，在心力衰竭小鼠模型中发现空间聚类间的基因表达变化</a:t>
            </a:r>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4</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8040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空间自</a:t>
            </a:r>
            <a:r>
              <a:rPr lang="zh-CN" altLang="en-US"/>
              <a:t>相关性指标：</a:t>
            </a:r>
            <a:endParaRPr lang="en-US" altLang="zh-CN"/>
          </a:p>
          <a:p>
            <a:r>
              <a:rPr lang="zh-CN" altLang="en-US"/>
              <a:t>用于衡量空间自相关性比较常见的两个指数的莫兰指数和吉尔里</a:t>
            </a:r>
            <a:r>
              <a:rPr lang="en-US" altLang="zh-CN"/>
              <a:t>c</a:t>
            </a:r>
            <a:r>
              <a:rPr lang="zh-CN" altLang="en-US"/>
              <a:t>指数。这个页面主要介绍了莫兰指数的计算方法。</a:t>
            </a:r>
            <a:endParaRPr lang="en-US" altLang="zh-CN"/>
          </a:p>
          <a:p>
            <a:r>
              <a:rPr lang="zh-CN" altLang="en-US"/>
              <a:t>首先是</a:t>
            </a:r>
            <a:r>
              <a:rPr lang="zh-CN" altLang="en-US" b="1"/>
              <a:t>全局莫兰指数（</a:t>
            </a:r>
            <a:r>
              <a:rPr lang="en-US" altLang="zh-CN" b="1"/>
              <a:t>Global Moran‘s I</a:t>
            </a:r>
            <a:r>
              <a:rPr lang="zh-CN" altLang="en-US" b="1"/>
              <a:t>）</a:t>
            </a:r>
            <a:r>
              <a:rPr lang="zh-CN" altLang="en-US"/>
              <a:t>。这个指标用于衡量整个研究区域的空间自相关性。公式中，我们看到 </a:t>
            </a:r>
            <a:r>
              <a:rPr lang="en-US" altLang="zh-CN" err="1"/>
              <a:t>wijw</a:t>
            </a:r>
            <a:r>
              <a:rPr lang="en-US" altLang="zh-CN"/>
              <a:t>_{</a:t>
            </a:r>
            <a:r>
              <a:rPr lang="en-US" altLang="zh-CN" err="1"/>
              <a:t>ij</a:t>
            </a:r>
            <a:r>
              <a:rPr lang="en-US" altLang="zh-CN"/>
              <a:t>}</a:t>
            </a:r>
            <a:r>
              <a:rPr lang="en-US" altLang="zh-CN" err="1"/>
              <a:t>wij</a:t>
            </a:r>
            <a:r>
              <a:rPr lang="en-US" altLang="zh-CN"/>
              <a:t>​ </a:t>
            </a:r>
            <a:r>
              <a:rPr lang="zh-CN" altLang="en-US"/>
              <a:t>表示通过</a:t>
            </a:r>
            <a:r>
              <a:rPr lang="en-US" altLang="zh-CN"/>
              <a:t>K</a:t>
            </a:r>
            <a:r>
              <a:rPr lang="zh-CN" altLang="en-US"/>
              <a:t>近邻法（</a:t>
            </a:r>
            <a:r>
              <a:rPr lang="en-US" altLang="zh-CN"/>
              <a:t>KNN</a:t>
            </a:r>
            <a:r>
              <a:rPr lang="zh-CN" altLang="en-US"/>
              <a:t>）计算的空间权重矩阵。这个矩阵考虑了点</a:t>
            </a:r>
            <a:r>
              <a:rPr lang="en-US" altLang="zh-CN" err="1"/>
              <a:t>i</a:t>
            </a:r>
            <a:r>
              <a:rPr lang="zh-CN" altLang="en-US"/>
              <a:t>和点</a:t>
            </a:r>
            <a:r>
              <a:rPr lang="en-US" altLang="zh-CN"/>
              <a:t>j</a:t>
            </a:r>
            <a:r>
              <a:rPr lang="zh-CN" altLang="en-US"/>
              <a:t>之间的距离，反映了空间上每个单元之间的相互影响。一般来说，莫兰指数在</a:t>
            </a:r>
            <a:r>
              <a:rPr lang="en-US" altLang="zh-CN"/>
              <a:t>-1</a:t>
            </a:r>
            <a:r>
              <a:rPr lang="zh-CN" altLang="en-US"/>
              <a:t>到</a:t>
            </a:r>
            <a:r>
              <a:rPr lang="en-US" altLang="zh-CN"/>
              <a:t>1</a:t>
            </a:r>
            <a:r>
              <a:rPr lang="zh-CN" altLang="en-US"/>
              <a:t>之间。莫兰指数越接近</a:t>
            </a:r>
            <a:r>
              <a:rPr lang="en-US" altLang="zh-CN"/>
              <a:t>1</a:t>
            </a:r>
            <a:r>
              <a:rPr lang="zh-CN" altLang="en-US"/>
              <a:t>表明相似值往往聚集在一起，而负的莫兰指数越接近</a:t>
            </a:r>
            <a:r>
              <a:rPr lang="en-US" altLang="zh-CN"/>
              <a:t>-1</a:t>
            </a:r>
            <a:r>
              <a:rPr lang="zh-CN" altLang="en-US"/>
              <a:t>则表明异质值的聚集。莫兰值接近</a:t>
            </a:r>
            <a:r>
              <a:rPr lang="en-US" altLang="zh-CN"/>
              <a:t>0</a:t>
            </a:r>
            <a:r>
              <a:rPr lang="zh-CN" altLang="en-US"/>
              <a:t>则表明数据在地理空间上是随机分布的</a:t>
            </a:r>
          </a:p>
          <a:p>
            <a:r>
              <a:rPr lang="zh-CN" altLang="en-US"/>
              <a:t>接下来是</a:t>
            </a:r>
            <a:r>
              <a:rPr lang="zh-CN" altLang="en-US" b="1"/>
              <a:t>局部莫兰指数（</a:t>
            </a:r>
            <a:r>
              <a:rPr lang="en-US" altLang="zh-CN" b="1"/>
              <a:t>Local Moran‘s I</a:t>
            </a:r>
            <a:r>
              <a:rPr lang="zh-CN" altLang="en-US" b="1"/>
              <a:t>）</a:t>
            </a:r>
            <a:r>
              <a:rPr lang="zh-CN" altLang="en-US"/>
              <a:t>。与全局莫兰指数不同，局部莫兰指数更注重分析空间数据中的局部模式，帮助我们识别数据中存在的热点或异常点。在这个公式中， </a:t>
            </a:r>
            <a:r>
              <a:rPr lang="en-US" altLang="zh-CN"/>
              <a:t>Zi/S</a:t>
            </a:r>
            <a:r>
              <a:rPr lang="zh-CN" altLang="en-US"/>
              <a:t>和</a:t>
            </a:r>
            <a:r>
              <a:rPr lang="en-US" altLang="zh-CN" err="1"/>
              <a:t>Zj</a:t>
            </a:r>
            <a:r>
              <a:rPr lang="en-US" altLang="zh-CN"/>
              <a:t>/S</a:t>
            </a:r>
            <a:r>
              <a:rPr lang="zh-CN" altLang="en-US"/>
              <a:t>表示某个区域的标准化变量值，而 </a:t>
            </a:r>
            <a:r>
              <a:rPr lang="en-US" altLang="zh-CN" err="1"/>
              <a:t>wij</a:t>
            </a:r>
            <a:r>
              <a:rPr lang="en-US" altLang="zh-CN"/>
              <a:t> </a:t>
            </a:r>
            <a:r>
              <a:rPr lang="zh-CN" altLang="en-US"/>
              <a:t>仍然是空间权重矩阵。通过这个局部指标，我们可以更深入地分析个别区域的数据特征，而不仅仅是整个区域的平均情况。</a:t>
            </a:r>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5</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10442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根据莫兰指数的概念，我们将其运用到了我们的数据集中。</a:t>
            </a:r>
            <a:endParaRPr lang="en-US" altLang="zh-CN"/>
          </a:p>
          <a:p>
            <a:endParaRPr lang="en-US" altLang="zh-CN"/>
          </a:p>
          <a:p>
            <a:r>
              <a:rPr lang="zh-CN" altLang="en-US"/>
              <a:t>我们数据集是小鼠大脑皮质层的空间转录组，总共有</a:t>
            </a:r>
            <a:r>
              <a:rPr lang="en-US" altLang="zh-CN"/>
              <a:t>1000</a:t>
            </a:r>
            <a:r>
              <a:rPr lang="zh-CN" altLang="en-US"/>
              <a:t>个基因。我们从</a:t>
            </a:r>
            <a:r>
              <a:rPr lang="en-US" altLang="zh-CN" dirty="0"/>
              <a:t>1000</a:t>
            </a:r>
            <a:r>
              <a:rPr lang="zh-CN" altLang="en-US" dirty="0"/>
              <a:t>张里选了比较有代表性的</a:t>
            </a:r>
            <a:r>
              <a:rPr lang="zh-CN" altLang="en-US"/>
              <a:t>：第一个基因呈现的是偏向随机的分布模式，第二个是一个聚集的分布模式，也能看出比较大的全局莫兰指数。空间自相关性强弱也能影响部分预测方法的准确度。</a:t>
            </a:r>
            <a:r>
              <a:rPr lang="zh-CN" altLang="en-US" dirty="0"/>
              <a:t>空间自相关性强，后面用对应预测方法也会更准确</a:t>
            </a:r>
            <a:endParaRPr lang="en-US" altLang="zh-CN"/>
          </a:p>
          <a:p>
            <a:r>
              <a:rPr lang="zh-CN" altLang="en-US"/>
              <a:t>最右侧的图中</a:t>
            </a:r>
            <a:endParaRPr lang="en-US" altLang="zh-CN" dirty="0"/>
          </a:p>
          <a:p>
            <a:r>
              <a:rPr lang="en-US" altLang="zh-CN"/>
              <a:t>Low-high: </a:t>
            </a:r>
            <a:r>
              <a:rPr lang="zh-CN" altLang="en-US"/>
              <a:t>高值区周围有低值，类似于城中村</a:t>
            </a:r>
            <a:endParaRPr lang="en-US" altLang="zh-CN"/>
          </a:p>
          <a:p>
            <a:r>
              <a:rPr lang="en-US" altLang="zh-CN"/>
              <a:t>High-low</a:t>
            </a:r>
            <a:r>
              <a:rPr lang="zh-CN" altLang="en-US"/>
              <a:t>：低值区域周围有高值</a:t>
            </a:r>
          </a:p>
          <a:p>
            <a:endParaRPr lang="en-US" altLang="zh-CN"/>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6</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93310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在确定了某一些基因有空间自相关性以后，想到可以利用这个特性用一些方法进行插值</a:t>
            </a:r>
            <a:r>
              <a:rPr lang="zh-CN" altLang="en-US"/>
              <a:t>和</a:t>
            </a:r>
            <a:r>
              <a:rPr lang="zh-CN" altLang="en-US" dirty="0"/>
              <a:t>预测</a:t>
            </a:r>
            <a:endParaRPr lang="en-US" altLang="zh-CN" dirty="0"/>
          </a:p>
          <a:p>
            <a:r>
              <a:rPr lang="zh-CN" altLang="en-US"/>
              <a:t>我们采用</a:t>
            </a:r>
            <a:r>
              <a:rPr lang="zh-CN" altLang="en-US" dirty="0"/>
              <a:t>基于空间自相关性的三种预测方法：</a:t>
            </a:r>
            <a:r>
              <a:rPr lang="en-US" altLang="zh-CN" dirty="0"/>
              <a:t>kriging</a:t>
            </a:r>
            <a:r>
              <a:rPr lang="zh-CN" altLang="en-US" dirty="0"/>
              <a:t>，</a:t>
            </a:r>
            <a:r>
              <a:rPr lang="en-US" altLang="zh-CN" dirty="0" err="1"/>
              <a:t>idw</a:t>
            </a:r>
            <a:r>
              <a:rPr lang="zh-CN" altLang="en-US" dirty="0"/>
              <a:t>和</a:t>
            </a:r>
            <a:r>
              <a:rPr lang="en-US" altLang="zh-CN" dirty="0"/>
              <a:t>GWR</a:t>
            </a:r>
            <a:r>
              <a:rPr lang="zh-CN" altLang="en-US" dirty="0"/>
              <a:t>，这三个的本质都是利用了地理第一定律，加入了空间信息作为权重，最后通过已知点的位置预测未知点</a:t>
            </a:r>
            <a:endParaRPr lang="en-US" altLang="zh-CN" dirty="0"/>
          </a:p>
          <a:p>
            <a:r>
              <a:rPr lang="zh-CN" altLang="en-US" dirty="0"/>
              <a:t>运用地理第一定律：距离越近的事务之间 相互影响作用越大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a:solidFill>
                  <a:srgbClr val="4F4F4F"/>
                </a:solidFill>
                <a:effectLst/>
                <a:highlight>
                  <a:srgbClr val="FFFFFF"/>
                </a:highlight>
                <a:latin typeface="PingFang SC"/>
              </a:rPr>
              <a:t>第一个是</a:t>
            </a:r>
            <a:r>
              <a:rPr lang="zh-CN" altLang="en-US" b="1" i="0" dirty="0">
                <a:solidFill>
                  <a:srgbClr val="4F4F4F"/>
                </a:solidFill>
                <a:effectLst/>
                <a:highlight>
                  <a:srgbClr val="FFFFFF"/>
                </a:highlight>
                <a:latin typeface="PingFang SC"/>
              </a:rPr>
              <a:t>反距离加权法（</a:t>
            </a:r>
            <a:r>
              <a:rPr lang="en-US" altLang="zh-CN" b="1" i="0" dirty="0">
                <a:solidFill>
                  <a:srgbClr val="4F4F4F"/>
                </a:solidFill>
                <a:effectLst/>
                <a:highlight>
                  <a:srgbClr val="FFFFFF"/>
                </a:highlight>
                <a:latin typeface="PingFang SC"/>
              </a:rPr>
              <a:t>IDW)</a:t>
            </a:r>
            <a:endParaRPr lang="en-US" altLang="zh-CN" b="1" i="0">
              <a:solidFill>
                <a:srgbClr val="4F4F4F"/>
              </a:solidFill>
              <a:effectLst/>
              <a:highlight>
                <a:srgbClr val="FFFFFF"/>
              </a:highligh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a:solidFill>
                  <a:srgbClr val="4F4F4F"/>
                </a:solidFill>
                <a:effectLst/>
                <a:highlight>
                  <a:srgbClr val="FFFFFF"/>
                </a:highlight>
                <a:latin typeface="PingFang SC"/>
              </a:rPr>
              <a:t>它的公式比较简单，大概的意思就是</a:t>
            </a:r>
            <a:endParaRPr lang="en-US" altLang="zh-CN" b="1" i="0" dirty="0">
              <a:solidFill>
                <a:srgbClr val="4F4F4F"/>
              </a:solidFill>
              <a:effectLst/>
              <a:highlight>
                <a:srgbClr val="FFFFFF"/>
              </a:highlight>
              <a:latin typeface="PingFang SC"/>
            </a:endParaRPr>
          </a:p>
          <a:p>
            <a:r>
              <a:rPr lang="zh-CN" altLang="en-US" b="0" i="0" dirty="0">
                <a:solidFill>
                  <a:srgbClr val="4D4D4D"/>
                </a:solidFill>
                <a:effectLst/>
                <a:highlight>
                  <a:srgbClr val="FFFFFF"/>
                </a:highlight>
                <a:latin typeface="-apple-system"/>
              </a:rPr>
              <a:t>样点与待插值位置之间的</a:t>
            </a:r>
            <a:r>
              <a:rPr lang="zh-CN" altLang="en-US" b="0" i="0" u="none" strike="noStrike" dirty="0">
                <a:solidFill>
                  <a:srgbClr val="FC5531"/>
                </a:solidFill>
                <a:effectLst/>
                <a:latin typeface="-apple-system"/>
              </a:rPr>
              <a:t>距离</a:t>
            </a:r>
            <a:r>
              <a:rPr lang="zh-CN" altLang="en-US" b="0" i="0" dirty="0">
                <a:solidFill>
                  <a:srgbClr val="4D4D4D"/>
                </a:solidFill>
                <a:effectLst/>
                <a:highlight>
                  <a:srgbClr val="FFFFFF"/>
                </a:highlight>
                <a:latin typeface="-apple-system"/>
              </a:rPr>
              <a:t>越小，样点对插值结果的影响就越大，因此权重与距离成反比</a:t>
            </a:r>
            <a:endParaRPr lang="en-US" altLang="zh-CN" b="0" i="0" dirty="0">
              <a:solidFill>
                <a:srgbClr val="4D4D4D"/>
              </a:solidFill>
              <a:effectLst/>
              <a:highlight>
                <a:srgbClr val="FFFFFF"/>
              </a:highlight>
              <a:latin typeface="-apple-system"/>
            </a:endParaRPr>
          </a:p>
          <a:p>
            <a:r>
              <a:rPr lang="zh-CN" altLang="en-US" b="0" i="0" dirty="0">
                <a:solidFill>
                  <a:srgbClr val="4D4D4D"/>
                </a:solidFill>
                <a:effectLst/>
                <a:highlight>
                  <a:srgbClr val="FFFFFF"/>
                </a:highlight>
                <a:latin typeface="-apple-system"/>
              </a:rPr>
              <a:t>是最基础最简单的计算，性质</a:t>
            </a:r>
            <a:r>
              <a:rPr lang="zh-CN" altLang="en-US" b="0" i="0">
                <a:solidFill>
                  <a:srgbClr val="4D4D4D"/>
                </a:solidFill>
                <a:effectLst/>
                <a:highlight>
                  <a:srgbClr val="FFFFFF"/>
                </a:highlight>
                <a:latin typeface="-apple-system"/>
              </a:rPr>
              <a:t>比较</a:t>
            </a:r>
            <a:r>
              <a:rPr lang="zh-CN" altLang="en-US" b="0" i="0" dirty="0">
                <a:solidFill>
                  <a:srgbClr val="4D4D4D"/>
                </a:solidFill>
                <a:effectLst/>
                <a:highlight>
                  <a:srgbClr val="FFFFFF"/>
                </a:highlight>
                <a:latin typeface="-apple-system"/>
              </a:rPr>
              <a:t>温和，插值结果变化不大</a:t>
            </a:r>
            <a:endParaRPr lang="zh-CN" altLang="en-US" dirty="0"/>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7</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91149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第二个方法是</a:t>
            </a:r>
            <a:r>
              <a:rPr lang="en-US" altLang="zh-CN" dirty="0"/>
              <a:t>Kriging</a:t>
            </a:r>
            <a:r>
              <a:rPr lang="zh-CN" altLang="en-US"/>
              <a:t>，它的优点是</a:t>
            </a:r>
            <a:r>
              <a:rPr lang="zh-CN" altLang="en-US" dirty="0"/>
              <a:t>在满足数据平稳性和各同向性的前提下，得到的估计是最优线性无偏的。</a:t>
            </a:r>
            <a:endParaRPr lang="en-US" altLang="zh-CN" dirty="0"/>
          </a:p>
          <a:p>
            <a:endParaRPr lang="en-US" altLang="zh-CN" dirty="0"/>
          </a:p>
          <a:p>
            <a:r>
              <a:rPr lang="zh-CN" altLang="en-US" dirty="0"/>
              <a:t>主要计算的方法是通过拟合</a:t>
            </a:r>
            <a:r>
              <a:rPr lang="en-US" altLang="zh-CN" dirty="0"/>
              <a:t>empirical variogram</a:t>
            </a:r>
            <a:r>
              <a:rPr lang="zh-CN" altLang="en-US" dirty="0"/>
              <a:t>来量化空间数据的空间相关性和变异性。如果空间自相关性强，那在距离远到一定程度以后表达量的差值基本不变，如图，线就会趋于稳定。如果需要预测未知点的表达量，则需要先计算出权重。</a:t>
            </a:r>
            <a:endParaRPr lang="en-US" altLang="zh-CN" dirty="0"/>
          </a:p>
          <a:p>
            <a:endParaRPr lang="en-US" altLang="zh-CN" dirty="0"/>
          </a:p>
          <a:p>
            <a:r>
              <a:rPr lang="zh-CN" altLang="en-US" dirty="0"/>
              <a:t>但实际上基因表达并不能满足这</a:t>
            </a:r>
            <a:r>
              <a:rPr lang="en-US" altLang="zh-CN" dirty="0"/>
              <a:t>kriging</a:t>
            </a:r>
            <a:r>
              <a:rPr lang="zh-CN" altLang="en-US" dirty="0"/>
              <a:t>假设：各向同性（</a:t>
            </a:r>
            <a:r>
              <a:rPr lang="en-US" altLang="zh-CN" dirty="0"/>
              <a:t>isotropic</a:t>
            </a:r>
            <a:r>
              <a:rPr lang="zh-CN" altLang="en-US" dirty="0"/>
              <a:t>）</a:t>
            </a:r>
            <a:r>
              <a:rPr lang="en-US" altLang="zh-CN" dirty="0"/>
              <a:t>,</a:t>
            </a:r>
            <a:r>
              <a:rPr lang="zh-CN" altLang="en-US" dirty="0"/>
              <a:t>所以又探究了各向异性（</a:t>
            </a:r>
            <a:r>
              <a:rPr lang="en-US" altLang="zh-CN" dirty="0"/>
              <a:t>anisotropic</a:t>
            </a:r>
            <a:r>
              <a:rPr lang="zh-CN" altLang="en-US" dirty="0"/>
              <a:t>）性质</a:t>
            </a:r>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8</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56796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之前计算方法不同，在原有的公式上添加了方向这个概念，检验基因的分布是否符合前面同方向性的假设。我们挑选了一个基因绘制了以下两张图。通过观察图中的颜色分布模式，可以识别出数据在不同方向上的相关性。比如，如果在某个方向上颜色变化平缓，意味着在该方向上变差较小，数据在该方向上具有较强的相关性；相反，如果颜色变化剧烈，说明变差较大，数据在该方向上的相关性较弱。由此可见该基因在水平方向上的相关性较强，所以它是各向异性的。</a:t>
            </a:r>
          </a:p>
        </p:txBody>
      </p:sp>
      <p:sp>
        <p:nvSpPr>
          <p:cNvPr id="4" name="灯片编号占位符 3"/>
          <p:cNvSpPr>
            <a:spLocks noGrp="1"/>
          </p:cNvSpPr>
          <p:nvPr>
            <p:ph type="sldNum" sz="quarter" idx="5"/>
          </p:nvPr>
        </p:nvSpPr>
        <p:spPr/>
        <p:txBody>
          <a:bodyPr/>
          <a:lstStyle/>
          <a:p>
            <a:fld id="{A89C7E07-3C67-C64C-8DA0-0404F6303970}" type="slidenum">
              <a:rPr lang="en-US" altLang="zh-CN" noProof="0" smtClean="0"/>
              <a:pPr/>
              <a:t>9</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09856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1">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rmAutofit/>
          </a:bodyPr>
          <a:lstStyle>
            <a:lvl1pPr algn="l">
              <a:lnSpc>
                <a:spcPct val="80000"/>
              </a:lnSpc>
              <a:defRPr lang="zh-CN" sz="6000" b="1" i="0" spc="100" baseline="0">
                <a:solidFill>
                  <a:schemeClr val="bg1"/>
                </a:solidFill>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grpSp>
        <p:nvGrpSpPr>
          <p:cNvPr id="9" name="组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任意多边形(F)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1" name="任意多边形(F)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2" name="任意多边形(F)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grpSp>
      <p:cxnSp>
        <p:nvCxnSpPr>
          <p:cNvPr id="13" name="直接连接符​​(S)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内容和表格">
    <p:bg>
      <p:bgPr>
        <a:solidFill>
          <a:schemeClr val="tx1"/>
        </a:solidFill>
        <a:effectLst/>
      </p:bgPr>
    </p:bg>
    <p:spTree>
      <p:nvGrpSpPr>
        <p:cNvPr id="1" name=""/>
        <p:cNvGrpSpPr/>
        <p:nvPr/>
      </p:nvGrpSpPr>
      <p:grpSpPr>
        <a:xfrm>
          <a:off x="0" y="0"/>
          <a:ext cx="0" cy="0"/>
          <a:chOff x="0" y="0"/>
          <a:chExt cx="0" cy="0"/>
        </a:xfrm>
      </p:grpSpPr>
      <p:grpSp>
        <p:nvGrpSpPr>
          <p:cNvPr id="5" name="组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任意多边形(F)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5" name="任意多边形(F)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7" name="任意多边形(F)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grpSp>
      <p:sp>
        <p:nvSpPr>
          <p:cNvPr id="16" name="标题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rtlCol="0" anchor="b" anchorCtr="0">
            <a:normAutofit/>
          </a:bodyPr>
          <a:lstStyle>
            <a:lvl1pPr>
              <a:defRPr lang="zh-CN" sz="4400" b="1" i="0">
                <a:solidFill>
                  <a:schemeClr val="bg1"/>
                </a:solidFill>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cxnSp>
        <p:nvCxnSpPr>
          <p:cNvPr id="4" name="直接连接符​​(S)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内容占位符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rtlCol="0">
            <a:normAutofit/>
          </a:bodyPr>
          <a:lstStyle>
            <a:lvl1pPr marL="0" indent="0">
              <a:spcBef>
                <a:spcPts val="18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1pPr>
            <a:lvl2pPr marL="457200" indent="0">
              <a:spcBef>
                <a:spcPts val="1800"/>
              </a:spcBef>
              <a:buNone/>
              <a:defRPr lang="zh-CN" sz="2000">
                <a:latin typeface="Microsoft YaHei UI" panose="020B0503020204020204" pitchFamily="34" charset="-122"/>
                <a:ea typeface="Microsoft YaHei UI" panose="020B0503020204020204" pitchFamily="34" charset="-122"/>
              </a:defRPr>
            </a:lvl2pPr>
            <a:lvl3pPr marL="914400" indent="0">
              <a:spcBef>
                <a:spcPts val="1800"/>
              </a:spcBef>
              <a:buNone/>
              <a:defRPr lang="zh-CN" sz="2000">
                <a:latin typeface="Microsoft YaHei UI" panose="020B0503020204020204" pitchFamily="34" charset="-122"/>
                <a:ea typeface="Microsoft YaHei UI" panose="020B0503020204020204" pitchFamily="34" charset="-122"/>
              </a:defRPr>
            </a:lvl3pPr>
            <a:lvl4pPr marL="1371600" indent="0">
              <a:spcBef>
                <a:spcPts val="1800"/>
              </a:spcBef>
              <a:buNone/>
              <a:defRPr lang="zh-CN" sz="2000">
                <a:latin typeface="Microsoft YaHei UI" panose="020B0503020204020204" pitchFamily="34" charset="-122"/>
                <a:ea typeface="Microsoft YaHei UI" panose="020B0503020204020204" pitchFamily="34" charset="-122"/>
              </a:defRPr>
            </a:lvl4pPr>
            <a:lvl5pPr marL="1828800" indent="0">
              <a:spcBef>
                <a:spcPts val="1800"/>
              </a:spcBef>
              <a:buNone/>
              <a:defRPr lang="zh-CN" sz="2000">
                <a:latin typeface="Microsoft YaHei UI" panose="020B0503020204020204" pitchFamily="34" charset="-122"/>
                <a:ea typeface="Microsoft YaHei UI" panose="020B0503020204020204" pitchFamily="34" charset="-122"/>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6" name="内容占位符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rtlCol="0">
            <a:normAutofit/>
          </a:bodyPr>
          <a:lstStyle>
            <a:lvl1pPr marL="0" indent="0">
              <a:spcBef>
                <a:spcPts val="1800"/>
              </a:spcBef>
              <a:buNone/>
              <a:defRPr lang="zh-CN" sz="2000">
                <a:latin typeface="Microsoft YaHei UI" panose="020B0503020204020204" pitchFamily="34" charset="-122"/>
                <a:ea typeface="Microsoft YaHei UI" panose="020B0503020204020204" pitchFamily="34" charset="-122"/>
              </a:defRPr>
            </a:lvl1pPr>
            <a:lvl2pPr>
              <a:spcBef>
                <a:spcPts val="600"/>
              </a:spcBef>
              <a:defRPr lang="zh-CN" sz="2000">
                <a:latin typeface="Microsoft YaHei UI" panose="020B0503020204020204" pitchFamily="34" charset="-122"/>
                <a:ea typeface="Microsoft YaHei UI" panose="020B0503020204020204" pitchFamily="34" charset="-122"/>
              </a:defRPr>
            </a:lvl2pPr>
            <a:lvl3pPr>
              <a:spcBef>
                <a:spcPts val="1800"/>
              </a:spcBef>
              <a:defRPr lang="zh-CN" sz="2000">
                <a:latin typeface="Microsoft YaHei UI" panose="020B0503020204020204" pitchFamily="34" charset="-122"/>
                <a:ea typeface="Microsoft YaHei UI" panose="020B0503020204020204" pitchFamily="34" charset="-122"/>
              </a:defRPr>
            </a:lvl3pPr>
            <a:lvl4pPr>
              <a:spcBef>
                <a:spcPts val="1800"/>
              </a:spcBef>
              <a:defRPr lang="zh-CN" sz="2000">
                <a:latin typeface="Microsoft YaHei UI" panose="020B0503020204020204" pitchFamily="34" charset="-122"/>
                <a:ea typeface="Microsoft YaHei UI" panose="020B0503020204020204" pitchFamily="34" charset="-122"/>
              </a:defRPr>
            </a:lvl4pPr>
            <a:lvl5pPr>
              <a:spcBef>
                <a:spcPts val="1800"/>
              </a:spcBef>
              <a:defRPr lang="zh-CN" sz="2000">
                <a:latin typeface="Microsoft YaHei UI" panose="020B0503020204020204" pitchFamily="34" charset="-122"/>
                <a:ea typeface="Microsoft YaHei UI" panose="020B0503020204020204" pitchFamily="34" charset="-122"/>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10" name="灯片编号占位符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zh-CN"/>
            </a:defPPr>
          </a:lstStyle>
          <a:p>
            <a:fld id="{294A09A9-5501-47C1-A89A-A340965A2BE2}" type="slidenum">
              <a:rPr lang="en-US" altLang="zh-CN" smtClean="0"/>
              <a:pPr/>
              <a:t>‹#›</a:t>
            </a:fld>
            <a:endParaRPr lang="zh-CN" altLang="en-US" dirty="0"/>
          </a:p>
        </p:txBody>
      </p:sp>
      <p:sp>
        <p:nvSpPr>
          <p:cNvPr id="8" name="日期占位符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zh-CN"/>
            </a:defPPr>
            <a:lvl1pPr>
              <a:defRPr>
                <a:latin typeface="Microsoft YaHei UI" panose="020B0503020204020204" pitchFamily="34" charset="-122"/>
              </a:defRPr>
            </a:lvl1pPr>
          </a:lstStyle>
          <a:p>
            <a:endParaRPr lang="zh-CN" altLang="en-US" dirty="0"/>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两栏内容">
    <p:bg>
      <p:bgPr>
        <a:solidFill>
          <a:schemeClr val="tx1"/>
        </a:solidFill>
        <a:effectLst/>
      </p:bgPr>
    </p:bg>
    <p:spTree>
      <p:nvGrpSpPr>
        <p:cNvPr id="1" name=""/>
        <p:cNvGrpSpPr/>
        <p:nvPr/>
      </p:nvGrpSpPr>
      <p:grpSpPr>
        <a:xfrm>
          <a:off x="0" y="0"/>
          <a:ext cx="0" cy="0"/>
          <a:chOff x="0" y="0"/>
          <a:chExt cx="0" cy="0"/>
        </a:xfrm>
      </p:grpSpPr>
      <p:grpSp>
        <p:nvGrpSpPr>
          <p:cNvPr id="11" name="组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任意多边形(F)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3" name="任意多边形(F)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4" name="任意多边形(F)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grpSp>
      <p:sp>
        <p:nvSpPr>
          <p:cNvPr id="16" name="标题 1">
            <a:extLst>
              <a:ext uri="{FF2B5EF4-FFF2-40B4-BE49-F238E27FC236}">
                <a16:creationId xmlns:a16="http://schemas.microsoft.com/office/drawing/2014/main" id="{109B023A-F28F-184D-BA48-3F1C0502AE0A}"/>
              </a:ext>
            </a:extLst>
          </p:cNvPr>
          <p:cNvSpPr>
            <a:spLocks noGrp="1"/>
          </p:cNvSpPr>
          <p:nvPr>
            <p:ph type="title" hasCustomPrompt="1"/>
          </p:nvPr>
        </p:nvSpPr>
        <p:spPr>
          <a:xfrm>
            <a:off x="539096" y="171950"/>
            <a:ext cx="5242769" cy="487937"/>
          </a:xfrm>
          <a:prstGeom prst="rect">
            <a:avLst/>
          </a:prstGeom>
        </p:spPr>
        <p:txBody>
          <a:bodyPr lIns="0" tIns="0" rIns="0" bIns="0" rtlCol="0" anchor="b" anchorCtr="0">
            <a:normAutofit/>
          </a:bodyPr>
          <a:lstStyle>
            <a:lvl1pPr>
              <a:defRPr lang="zh-CN" sz="4000" b="1" i="0">
                <a:solidFill>
                  <a:schemeClr val="bg1"/>
                </a:solidFill>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cxnSp>
        <p:nvCxnSpPr>
          <p:cNvPr id="4" name="直接连接符​​(S)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39096" y="783415"/>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内容占位符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rtlCol="0">
            <a:normAutofit/>
          </a:bodyPr>
          <a:lstStyle>
            <a:lvl1pPr marL="0" indent="0">
              <a:spcBef>
                <a:spcPts val="1800"/>
              </a:spcBef>
              <a:buNone/>
              <a:defRPr lang="zh-CN" sz="2000">
                <a:latin typeface="Microsoft YaHei UI" panose="020B0503020204020204" pitchFamily="34" charset="-122"/>
                <a:ea typeface="Microsoft YaHei UI" panose="020B0503020204020204" pitchFamily="34" charset="-122"/>
              </a:defRPr>
            </a:lvl1pPr>
            <a:lvl2pPr>
              <a:spcBef>
                <a:spcPts val="600"/>
              </a:spcBef>
              <a:defRPr lang="zh-CN" sz="2000">
                <a:latin typeface="Microsoft YaHei UI" panose="020B0503020204020204" pitchFamily="34" charset="-122"/>
                <a:ea typeface="Microsoft YaHei UI" panose="020B0503020204020204" pitchFamily="34" charset="-122"/>
              </a:defRPr>
            </a:lvl2pPr>
            <a:lvl3pPr>
              <a:spcBef>
                <a:spcPts val="1800"/>
              </a:spcBef>
              <a:defRPr lang="zh-CN" sz="2000">
                <a:latin typeface="Microsoft YaHei UI" panose="020B0503020204020204" pitchFamily="34" charset="-122"/>
                <a:ea typeface="Microsoft YaHei UI" panose="020B0503020204020204" pitchFamily="34" charset="-122"/>
              </a:defRPr>
            </a:lvl3pPr>
            <a:lvl4pPr>
              <a:spcBef>
                <a:spcPts val="1800"/>
              </a:spcBef>
              <a:defRPr lang="zh-CN" sz="2000">
                <a:latin typeface="Microsoft YaHei UI" panose="020B0503020204020204" pitchFamily="34" charset="-122"/>
                <a:ea typeface="Microsoft YaHei UI" panose="020B0503020204020204" pitchFamily="34" charset="-122"/>
              </a:defRPr>
            </a:lvl4pPr>
            <a:lvl5pPr>
              <a:spcBef>
                <a:spcPts val="1800"/>
              </a:spcBef>
              <a:defRPr lang="zh-CN" sz="2000">
                <a:latin typeface="Microsoft YaHei UI" panose="020B0503020204020204" pitchFamily="34" charset="-122"/>
                <a:ea typeface="Microsoft YaHei UI" panose="020B0503020204020204" pitchFamily="34" charset="-122"/>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7" name="内容占位符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rtlCol="0">
            <a:normAutofit/>
          </a:bodyPr>
          <a:lstStyle>
            <a:lvl1pPr marL="342900" indent="-342900">
              <a:spcBef>
                <a:spcPts val="1800"/>
              </a:spcBef>
              <a:buFont typeface="Arial" panose="020B0604020202020204" pitchFamily="34" charset="0"/>
              <a:buChar char="•"/>
              <a:defRPr lang="zh-CN" sz="2000">
                <a:latin typeface="Microsoft YaHei UI" panose="020B0503020204020204" pitchFamily="34" charset="-122"/>
                <a:ea typeface="Microsoft YaHei UI" panose="020B0503020204020204" pitchFamily="34" charset="-122"/>
              </a:defRPr>
            </a:lvl1pPr>
            <a:lvl2pPr>
              <a:spcBef>
                <a:spcPts val="1800"/>
              </a:spcBef>
              <a:defRPr lang="zh-CN" sz="2000">
                <a:latin typeface="Microsoft YaHei UI" panose="020B0503020204020204" pitchFamily="34" charset="-122"/>
                <a:ea typeface="Microsoft YaHei UI" panose="020B0503020204020204" pitchFamily="34" charset="-122"/>
              </a:defRPr>
            </a:lvl2pPr>
            <a:lvl3pPr>
              <a:spcBef>
                <a:spcPts val="1800"/>
              </a:spcBef>
              <a:defRPr lang="zh-CN" sz="2000">
                <a:latin typeface="Microsoft YaHei UI" panose="020B0503020204020204" pitchFamily="34" charset="-122"/>
                <a:ea typeface="Microsoft YaHei UI" panose="020B0503020204020204" pitchFamily="34" charset="-122"/>
              </a:defRPr>
            </a:lvl3pPr>
            <a:lvl4pPr>
              <a:spcBef>
                <a:spcPts val="1800"/>
              </a:spcBef>
              <a:defRPr lang="zh-CN" sz="2000">
                <a:latin typeface="Microsoft YaHei UI" panose="020B0503020204020204" pitchFamily="34" charset="-122"/>
                <a:ea typeface="Microsoft YaHei UI" panose="020B0503020204020204" pitchFamily="34" charset="-122"/>
              </a:defRPr>
            </a:lvl4pPr>
            <a:lvl5pPr>
              <a:spcBef>
                <a:spcPts val="1800"/>
              </a:spcBef>
              <a:defRPr lang="zh-CN" sz="2000">
                <a:latin typeface="Microsoft YaHei UI" panose="020B0503020204020204" pitchFamily="34" charset="-122"/>
                <a:ea typeface="Microsoft YaHei UI" panose="020B0503020204020204" pitchFamily="34" charset="-122"/>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8" name="日期占位符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zh-CN"/>
            </a:defPPr>
            <a:lvl1pPr>
              <a:defRPr>
                <a:latin typeface="Microsoft YaHei UI" panose="020B0503020204020204" pitchFamily="34" charset="-122"/>
              </a:defRPr>
            </a:lvl1pPr>
          </a:lstStyle>
          <a:p>
            <a:endParaRPr lang="zh-CN" altLang="en-US" dirty="0"/>
          </a:p>
        </p:txBody>
      </p:sp>
      <p:sp>
        <p:nvSpPr>
          <p:cNvPr id="10" name="灯片编号占位符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zh-CN"/>
            </a:defPPr>
          </a:lstStyle>
          <a:p>
            <a:fld id="{294A09A9-5501-47C1-A89A-A340965A2BE2}" type="slidenum">
              <a:rPr lang="en-US" altLang="zh-CN" smtClean="0"/>
              <a:pPr/>
              <a:t>‹#›</a:t>
            </a:fld>
            <a:endParaRPr lang="zh-CN" altLang="en-US" dirty="0"/>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表格 2">
    <p:bg>
      <p:bgPr>
        <a:solidFill>
          <a:schemeClr val="tx1"/>
        </a:solidFill>
        <a:effectLst/>
      </p:bgPr>
    </p:bg>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24612"/>
            <a:ext cx="5832198" cy="929159"/>
          </a:xfrm>
          <a:prstGeom prst="rect">
            <a:avLst/>
          </a:prstGeom>
        </p:spPr>
        <p:txBody>
          <a:bodyPr lIns="0" tIns="0" rIns="0" bIns="0" rtlCol="0" anchor="b" anchorCtr="0">
            <a:normAutofit/>
          </a:bodyPr>
          <a:lstStyle>
            <a:lvl1pPr>
              <a:defRPr lang="zh-CN" sz="4400" b="1" i="0">
                <a:solidFill>
                  <a:schemeClr val="bg1"/>
                </a:solidFill>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sp>
        <p:nvSpPr>
          <p:cNvPr id="9" name="表格占位符 2">
            <a:extLst>
              <a:ext uri="{FF2B5EF4-FFF2-40B4-BE49-F238E27FC236}">
                <a16:creationId xmlns:a16="http://schemas.microsoft.com/office/drawing/2014/main" id="{1506B022-475A-6647-98FF-D5C319A0C7C4}"/>
              </a:ext>
            </a:extLst>
          </p:cNvPr>
          <p:cNvSpPr>
            <a:spLocks noGrp="1"/>
          </p:cNvSpPr>
          <p:nvPr>
            <p:ph type="tbl" sz="quarter" idx="10" hasCustomPrompt="1"/>
          </p:nvPr>
        </p:nvSpPr>
        <p:spPr>
          <a:xfrm>
            <a:off x="594360" y="2628629"/>
            <a:ext cx="10972800" cy="3636740"/>
          </a:xfrm>
        </p:spPr>
        <p:txBody>
          <a:bodyPr rtlCol="0">
            <a:normAutofit/>
          </a:bodyPr>
          <a:lstStyle>
            <a:lvl1pPr>
              <a:defRPr lang="zh-CN">
                <a:latin typeface="Microsoft YaHei UI" panose="020B0503020204020204" pitchFamily="34" charset="-122"/>
                <a:ea typeface="Microsoft YaHei UI" panose="020B0503020204020204" pitchFamily="34" charset="-122"/>
              </a:defRPr>
            </a:lvl1pPr>
          </a:lstStyle>
          <a:p>
            <a:pPr rtl="0"/>
            <a:r>
              <a:rPr lang="zh-CN" dirty="0"/>
              <a:t>单击图标以添加表格</a:t>
            </a:r>
          </a:p>
        </p:txBody>
      </p:sp>
      <p:sp>
        <p:nvSpPr>
          <p:cNvPr id="10" name="灯片编号占位符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zh-CN"/>
            </a:defPPr>
          </a:lstStyle>
          <a:p>
            <a:fld id="{294A09A9-5501-47C1-A89A-A340965A2BE2}" type="slidenum">
              <a:rPr lang="en-US" altLang="zh-CN" smtClean="0"/>
              <a:pPr/>
              <a:t>‹#›</a:t>
            </a:fld>
            <a:endParaRPr lang="zh-CN" altLang="en-US" dirty="0"/>
          </a:p>
        </p:txBody>
      </p:sp>
      <p:sp>
        <p:nvSpPr>
          <p:cNvPr id="8" name="日期占位符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zh-CN"/>
            </a:defPPr>
            <a:lvl1pPr>
              <a:defRPr>
                <a:latin typeface="Microsoft YaHei UI" panose="020B0503020204020204" pitchFamily="34" charset="-122"/>
              </a:defRPr>
            </a:lvl1pPr>
          </a:lstStyle>
          <a:p>
            <a:endParaRPr lang="zh-CN" altLang="en-US" dirty="0"/>
          </a:p>
        </p:txBody>
      </p:sp>
      <p:cxnSp>
        <p:nvCxnSpPr>
          <p:cNvPr id="4" name="直接连接符​​(S)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968997"/>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 3">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rtlCol="0" anchor="b">
            <a:normAutofit/>
          </a:bodyPr>
          <a:lstStyle>
            <a:lvl1pPr algn="l">
              <a:lnSpc>
                <a:spcPct val="80000"/>
              </a:lnSpc>
              <a:defRPr lang="zh-CN" sz="6000" b="1" i="0" spc="100" baseline="0">
                <a:solidFill>
                  <a:schemeClr val="bg1"/>
                </a:solidFill>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grpSp>
        <p:nvGrpSpPr>
          <p:cNvPr id="9" name="组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任意多边形(F)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1" name="任意多边形(F)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2" name="任意多边形(F)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grpSp>
      <p:sp>
        <p:nvSpPr>
          <p:cNvPr id="18" name="文本占位符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rtlCol="0">
            <a:normAutofit/>
          </a:bodyPr>
          <a:lstStyle>
            <a:lvl1pPr marL="0" indent="0">
              <a:buNone/>
              <a:defRPr lang="zh-CN" sz="2400" b="1" i="0">
                <a:solidFill>
                  <a:schemeClr val="tx2">
                    <a:lumMod val="75000"/>
                  </a:schemeClr>
                </a:solidFill>
                <a:latin typeface="Microsoft YaHei UI" panose="020B0503020204020204" pitchFamily="34" charset="-122"/>
                <a:ea typeface="Microsoft YaHei UI" panose="020B0503020204020204" pitchFamily="34" charset="-122"/>
              </a:defRPr>
            </a:lvl1pPr>
            <a:lvl2pPr>
              <a:defRPr lang="zh-CN" sz="4000"/>
            </a:lvl2pPr>
            <a:lvl3pPr>
              <a:defRPr lang="zh-CN" sz="4000"/>
            </a:lvl3pPr>
            <a:lvl4pPr>
              <a:defRPr lang="zh-CN" sz="4000"/>
            </a:lvl4pPr>
            <a:lvl5pPr>
              <a:defRPr lang="zh-CN" sz="4000"/>
            </a:lvl5pPr>
          </a:lstStyle>
          <a:p>
            <a:pPr lvl="0" rtl="0"/>
            <a:r>
              <a:rPr lang="zh-CN" dirty="0"/>
              <a:t>单击此处添加文本</a:t>
            </a:r>
          </a:p>
        </p:txBody>
      </p:sp>
      <p:cxnSp>
        <p:nvCxnSpPr>
          <p:cNvPr id="4" name="直接连接符​​(S)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议程​​ 1">
    <p:spTree>
      <p:nvGrpSpPr>
        <p:cNvPr id="1" name=""/>
        <p:cNvGrpSpPr/>
        <p:nvPr/>
      </p:nvGrpSpPr>
      <p:grpSpPr>
        <a:xfrm>
          <a:off x="0" y="0"/>
          <a:ext cx="0" cy="0"/>
          <a:chOff x="0" y="0"/>
          <a:chExt cx="0" cy="0"/>
        </a:xfrm>
      </p:grpSpPr>
      <p:grpSp>
        <p:nvGrpSpPr>
          <p:cNvPr id="6" name="组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自选图形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8" name="任意多边形(F)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9" name="任意多边形(F)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0" name="任意多边形(F)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1" name="任意多边形(F)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grpSp>
      <p:sp>
        <p:nvSpPr>
          <p:cNvPr id="12" name="标题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59" y="307632"/>
            <a:ext cx="5645454" cy="778527"/>
          </a:xfrm>
          <a:prstGeom prst="rect">
            <a:avLst/>
          </a:prstGeom>
        </p:spPr>
        <p:txBody>
          <a:bodyPr lIns="0" tIns="0" rIns="0" bIns="0" rtlCol="0" anchor="b" anchorCtr="0">
            <a:normAutofit/>
          </a:bodyPr>
          <a:lstStyle>
            <a:lvl1pPr>
              <a:defRPr lang="zh-CN" sz="4400" b="1" i="0" spc="50" baseline="0">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sp>
        <p:nvSpPr>
          <p:cNvPr id="2" name="内容占位符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1733280"/>
            <a:ext cx="6787747" cy="3708517"/>
          </a:xfrm>
        </p:spPr>
        <p:txBody>
          <a:bodyPr lIns="0" tIns="228600" rIns="0" bIns="0" rtlCol="0">
            <a:normAutofit/>
          </a:bodyPr>
          <a:lstStyle>
            <a:lvl1pPr marL="283464" indent="-283464">
              <a:lnSpc>
                <a:spcPct val="80000"/>
              </a:lnSpc>
              <a:spcBef>
                <a:spcPts val="2200"/>
              </a:spcBef>
              <a:buFont typeface="Arial" panose="020B0604020202020204" pitchFamily="34" charset="0"/>
              <a:buChar char="•"/>
              <a:defRPr lang="zh-CN" sz="2400" b="1" i="0" kern="1200" dirty="0">
                <a:solidFill>
                  <a:schemeClr val="tx2">
                    <a:lumMod val="75000"/>
                  </a:schemeClr>
                </a:solidFill>
                <a:latin typeface="Microsoft YaHei UI" panose="020B0503020204020204" pitchFamily="34" charset="-122"/>
                <a:ea typeface="Microsoft YaHei UI" panose="020B0503020204020204" pitchFamily="34" charset="-122"/>
                <a:cs typeface="+mn-cs"/>
              </a:defRPr>
            </a:lvl1pPr>
            <a:lvl2pPr indent="-283464">
              <a:spcBef>
                <a:spcPts val="600"/>
              </a:spcBef>
              <a:defRPr lang="zh-CN" sz="2000">
                <a:latin typeface="Microsoft YaHei UI" panose="020B0503020204020204" pitchFamily="34" charset="-122"/>
                <a:ea typeface="Microsoft YaHei UI" panose="020B0503020204020204" pitchFamily="34" charset="-122"/>
              </a:defRPr>
            </a:lvl2pPr>
            <a:lvl3pPr indent="-283464">
              <a:spcBef>
                <a:spcPts val="1800"/>
              </a:spcBef>
              <a:defRPr lang="zh-CN" sz="2000">
                <a:latin typeface="Microsoft YaHei UI" panose="020B0503020204020204" pitchFamily="34" charset="-122"/>
                <a:ea typeface="Microsoft YaHei UI" panose="020B0503020204020204" pitchFamily="34" charset="-122"/>
              </a:defRPr>
            </a:lvl3pPr>
            <a:lvl4pPr indent="-283464">
              <a:spcBef>
                <a:spcPts val="1800"/>
              </a:spcBef>
              <a:defRPr lang="zh-CN" sz="2000">
                <a:latin typeface="Microsoft YaHei UI" panose="020B0503020204020204" pitchFamily="34" charset="-122"/>
                <a:ea typeface="Microsoft YaHei UI" panose="020B0503020204020204" pitchFamily="34" charset="-122"/>
              </a:defRPr>
            </a:lvl4pPr>
            <a:lvl5pPr indent="-283464">
              <a:spcBef>
                <a:spcPts val="1800"/>
              </a:spcBef>
              <a:defRPr lang="zh-CN" sz="2000">
                <a:latin typeface="Microsoft YaHei UI" panose="020B0503020204020204" pitchFamily="34" charset="-122"/>
                <a:ea typeface="Microsoft YaHei UI" panose="020B0503020204020204" pitchFamily="34" charset="-122"/>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43" name="灯片编号占位符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rtlCol="0"/>
          <a:lstStyle>
            <a:defPPr>
              <a:defRPr lang="zh-CN"/>
            </a:defPPr>
          </a:lstStyle>
          <a:p>
            <a:fld id="{294A09A9-5501-47C1-A89A-A340965A2BE2}" type="slidenum">
              <a:rPr lang="en-US" altLang="zh-CN" smtClean="0"/>
              <a:pPr/>
              <a:t>‹#›</a:t>
            </a:fld>
            <a:endParaRPr lang="zh-CN" altLang="en-US" dirty="0"/>
          </a:p>
        </p:txBody>
      </p:sp>
      <p:sp>
        <p:nvSpPr>
          <p:cNvPr id="42" name="日期占位符 41">
            <a:extLst>
              <a:ext uri="{FF2B5EF4-FFF2-40B4-BE49-F238E27FC236}">
                <a16:creationId xmlns:a16="http://schemas.microsoft.com/office/drawing/2014/main" id="{29CE2856-DB8F-5603-C085-74C70560FAC8}"/>
              </a:ext>
            </a:extLst>
          </p:cNvPr>
          <p:cNvSpPr>
            <a:spLocks noGrp="1"/>
          </p:cNvSpPr>
          <p:nvPr>
            <p:ph type="dt" sz="half" idx="25"/>
          </p:nvPr>
        </p:nvSpPr>
        <p:spPr/>
        <p:txBody>
          <a:bodyPr rtlCol="0"/>
          <a:lstStyle>
            <a:defPPr>
              <a:defRPr lang="zh-CN"/>
            </a:defPPr>
            <a:lvl1pPr>
              <a:defRPr>
                <a:latin typeface="Microsoft YaHei UI" panose="020B0503020204020204" pitchFamily="34" charset="-122"/>
              </a:defRPr>
            </a:lvl1pPr>
          </a:lstStyle>
          <a:p>
            <a:endParaRPr lang="zh-CN" altLang="en-US" dirty="0"/>
          </a:p>
        </p:txBody>
      </p:sp>
      <p:cxnSp>
        <p:nvCxnSpPr>
          <p:cNvPr id="4" name="直接连接符​​(S)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59" y="1289898"/>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accent3"/>
        </a:solidFill>
        <a:effectLst/>
      </p:bgPr>
    </p:bg>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B79D0555-EBDC-B53A-212D-A5921795FEC8}"/>
              </a:ext>
            </a:extLst>
          </p:cNvPr>
          <p:cNvSpPr>
            <a:spLocks noGrp="1"/>
          </p:cNvSpPr>
          <p:nvPr>
            <p:ph type="pic" sz="quarter" idx="13" hasCustomPrompt="1"/>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rtlCol="0">
            <a:normAutofit/>
          </a:bodyPr>
          <a:lstStyle>
            <a:lvl1pPr marL="0" indent="0" algn="ctr">
              <a:buNone/>
              <a:defRPr lang="zh-CN" sz="2000">
                <a:solidFill>
                  <a:schemeClr val="tx1"/>
                </a:solidFill>
                <a:latin typeface="Microsoft YaHei UI" panose="020B0503020204020204" pitchFamily="34" charset="-122"/>
                <a:ea typeface="Microsoft YaHei UI" panose="020B0503020204020204" pitchFamily="34" charset="-122"/>
              </a:defRPr>
            </a:lvl1pPr>
          </a:lstStyle>
          <a:p>
            <a:pPr rtl="0"/>
            <a:r>
              <a:rPr lang="zh-CN" dirty="0"/>
              <a:t>单击图标以添加图片</a:t>
            </a:r>
          </a:p>
        </p:txBody>
      </p:sp>
      <p:sp>
        <p:nvSpPr>
          <p:cNvPr id="18" name="标题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rtlCol="0" anchor="b" anchorCtr="0">
            <a:normAutofit/>
          </a:bodyPr>
          <a:lstStyle>
            <a:lvl1pPr>
              <a:defRPr lang="zh-CN" sz="6000" b="1" i="0" baseline="0">
                <a:solidFill>
                  <a:schemeClr val="tx1"/>
                </a:solidFill>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sp>
        <p:nvSpPr>
          <p:cNvPr id="7" name="长方形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latin typeface="Microsoft YaHei UI" panose="020B0503020204020204" pitchFamily="34" charset="-122"/>
            </a:endParaRPr>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 2">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rtlCol="0" anchor="b">
            <a:normAutofit/>
          </a:bodyPr>
          <a:lstStyle>
            <a:lvl1pPr algn="l">
              <a:lnSpc>
                <a:spcPct val="80000"/>
              </a:lnSpc>
              <a:defRPr lang="zh-CN" sz="6000" b="1" i="0" spc="1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t>单击此处添加标题 </a:t>
            </a:r>
          </a:p>
        </p:txBody>
      </p:sp>
      <p:sp>
        <p:nvSpPr>
          <p:cNvPr id="6" name="图片占位符 5">
            <a:extLst>
              <a:ext uri="{FF2B5EF4-FFF2-40B4-BE49-F238E27FC236}">
                <a16:creationId xmlns:a16="http://schemas.microsoft.com/office/drawing/2014/main" id="{A9973BC6-F6E5-0B3B-C8AB-0AC4020D4E8B}"/>
              </a:ext>
            </a:extLst>
          </p:cNvPr>
          <p:cNvSpPr>
            <a:spLocks noGrp="1"/>
          </p:cNvSpPr>
          <p:nvPr>
            <p:ph type="pic" sz="quarter" idx="12" hasCustomPrompt="1"/>
          </p:nvPr>
        </p:nvSpPr>
        <p:spPr>
          <a:xfrm>
            <a:off x="0" y="-11113"/>
            <a:ext cx="5791200" cy="6880226"/>
          </a:xfrm>
        </p:spPr>
        <p:txBody>
          <a:bodyPr rtlCol="0">
            <a:normAutofit/>
          </a:bodyPr>
          <a:lstStyle>
            <a:lvl1pPr marL="0" indent="0" algn="ctr">
              <a:buNone/>
              <a:defRPr lang="zh-CN" sz="2000">
                <a:latin typeface="Microsoft YaHei UI" panose="020B0503020204020204" pitchFamily="34" charset="-122"/>
                <a:ea typeface="Microsoft YaHei UI" panose="020B0503020204020204" pitchFamily="34" charset="-122"/>
              </a:defRPr>
            </a:lvl1pPr>
          </a:lstStyle>
          <a:p>
            <a:pPr rtl="0"/>
            <a:r>
              <a:rPr lang="zh-CN"/>
              <a:t>单击图标以添加图片</a:t>
            </a:r>
          </a:p>
        </p:txBody>
      </p:sp>
      <p:sp>
        <p:nvSpPr>
          <p:cNvPr id="18" name="文本占位符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rtlCol="0">
            <a:normAutofit/>
          </a:bodyPr>
          <a:lstStyle>
            <a:lvl1pPr marL="0" indent="0">
              <a:buNone/>
              <a:defRPr lang="zh-CN" sz="2400" b="1" i="0">
                <a:solidFill>
                  <a:schemeClr val="tx2">
                    <a:lumMod val="75000"/>
                  </a:schemeClr>
                </a:solidFill>
                <a:latin typeface="Microsoft YaHei UI" panose="020B0503020204020204" pitchFamily="34" charset="-122"/>
                <a:ea typeface="Microsoft YaHei UI" panose="020B0503020204020204" pitchFamily="34" charset="-122"/>
              </a:defRPr>
            </a:lvl1pPr>
            <a:lvl2pPr>
              <a:defRPr lang="zh-CN" sz="4000"/>
            </a:lvl2pPr>
            <a:lvl3pPr>
              <a:defRPr lang="zh-CN" sz="4000"/>
            </a:lvl3pPr>
            <a:lvl4pPr>
              <a:defRPr lang="zh-CN" sz="4000"/>
            </a:lvl4pPr>
            <a:lvl5pPr>
              <a:defRPr lang="zh-CN" sz="4000"/>
            </a:lvl5pPr>
          </a:lstStyle>
          <a:p>
            <a:pPr lvl="0" rtl="0"/>
            <a:r>
              <a:rPr lang="zh-CN"/>
              <a:t>单击此处添加文本</a:t>
            </a:r>
          </a:p>
        </p:txBody>
      </p:sp>
      <p:cxnSp>
        <p:nvCxnSpPr>
          <p:cNvPr id="7" name="直接连接符​​(S)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汇总 2">
    <p:bg>
      <p:bgPr>
        <a:solidFill>
          <a:schemeClr val="tx1"/>
        </a:solidFill>
        <a:effectLst/>
      </p:bgPr>
    </p:bg>
    <p:spTree>
      <p:nvGrpSpPr>
        <p:cNvPr id="1" name=""/>
        <p:cNvGrpSpPr/>
        <p:nvPr/>
      </p:nvGrpSpPr>
      <p:grpSpPr>
        <a:xfrm>
          <a:off x="0" y="0"/>
          <a:ext cx="0" cy="0"/>
          <a:chOff x="0" y="0"/>
          <a:chExt cx="0" cy="0"/>
        </a:xfrm>
      </p:grpSpPr>
      <p:cxnSp>
        <p:nvCxnSpPr>
          <p:cNvPr id="9" name="直接连接符​​(S)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101644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组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任意多边形(F)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2" name="任意多边形(F)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3" name="任意多边形(F)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grpSp>
      <p:sp>
        <p:nvSpPr>
          <p:cNvPr id="32" name="标题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3031"/>
            <a:ext cx="5233330" cy="1016787"/>
          </a:xfrm>
          <a:prstGeom prst="rect">
            <a:avLst/>
          </a:prstGeom>
        </p:spPr>
        <p:txBody>
          <a:bodyPr lIns="0" tIns="0" rIns="0" bIns="0" rtlCol="0" anchor="b" anchorCtr="0">
            <a:normAutofit/>
          </a:bodyPr>
          <a:lstStyle>
            <a:lvl1pPr>
              <a:defRPr lang="zh-CN" sz="4400" b="1" i="0">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sp>
        <p:nvSpPr>
          <p:cNvPr id="2" name="内容占位符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rtlCol="0">
            <a:normAutofit/>
          </a:bodyPr>
          <a:lstStyle>
            <a:lvl1pPr marL="283464" indent="-283464">
              <a:spcBef>
                <a:spcPts val="1800"/>
              </a:spcBef>
              <a:buFont typeface="Arial" panose="020B0604020202020204" pitchFamily="34" charset="0"/>
              <a:buChar char="•"/>
              <a:defRPr lang="zh-CN" sz="2000">
                <a:latin typeface="Microsoft YaHei UI" panose="020B0503020204020204" pitchFamily="34" charset="-122"/>
                <a:ea typeface="Microsoft YaHei UI" panose="020B0503020204020204" pitchFamily="34" charset="-122"/>
              </a:defRPr>
            </a:lvl1pPr>
            <a:lvl2pPr indent="-283464">
              <a:spcBef>
                <a:spcPts val="1800"/>
              </a:spcBef>
              <a:defRPr lang="zh-CN" sz="2000">
                <a:latin typeface="Microsoft YaHei UI" panose="020B0503020204020204" pitchFamily="34" charset="-122"/>
                <a:ea typeface="Microsoft YaHei UI" panose="020B0503020204020204" pitchFamily="34" charset="-122"/>
              </a:defRPr>
            </a:lvl2pPr>
            <a:lvl3pPr indent="-283464">
              <a:spcBef>
                <a:spcPts val="1800"/>
              </a:spcBef>
              <a:defRPr lang="zh-CN" sz="2000">
                <a:latin typeface="Microsoft YaHei UI" panose="020B0503020204020204" pitchFamily="34" charset="-122"/>
                <a:ea typeface="Microsoft YaHei UI" panose="020B0503020204020204" pitchFamily="34" charset="-122"/>
              </a:defRPr>
            </a:lvl3pPr>
            <a:lvl4pPr indent="-283464">
              <a:spcBef>
                <a:spcPts val="1800"/>
              </a:spcBef>
              <a:defRPr lang="zh-CN" sz="2000">
                <a:latin typeface="Microsoft YaHei UI" panose="020B0503020204020204" pitchFamily="34" charset="-122"/>
                <a:ea typeface="Microsoft YaHei UI" panose="020B0503020204020204" pitchFamily="34" charset="-122"/>
              </a:defRPr>
            </a:lvl4pPr>
            <a:lvl5pPr indent="-283464">
              <a:spcBef>
                <a:spcPts val="1800"/>
              </a:spcBef>
              <a:defRPr lang="zh-CN" sz="2000">
                <a:latin typeface="Microsoft YaHei UI" panose="020B0503020204020204" pitchFamily="34" charset="-122"/>
                <a:ea typeface="Microsoft YaHei UI" panose="020B0503020204020204" pitchFamily="34" charset="-122"/>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8" name="灯片编号占位符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rtlCol="0"/>
          <a:lstStyle>
            <a:defPPr>
              <a:defRPr lang="zh-CN"/>
            </a:defPPr>
          </a:lstStyle>
          <a:p>
            <a:fld id="{294A09A9-5501-47C1-A89A-A340965A2BE2}" type="slidenum">
              <a:rPr lang="en-US" altLang="zh-CN" smtClean="0"/>
              <a:pPr/>
              <a:t>‹#›</a:t>
            </a:fld>
            <a:endParaRPr lang="zh-CN" altLang="en-US" dirty="0"/>
          </a:p>
        </p:txBody>
      </p:sp>
      <p:sp>
        <p:nvSpPr>
          <p:cNvPr id="5" name="日期占位符 4">
            <a:extLst>
              <a:ext uri="{FF2B5EF4-FFF2-40B4-BE49-F238E27FC236}">
                <a16:creationId xmlns:a16="http://schemas.microsoft.com/office/drawing/2014/main" id="{E9272B8D-F380-9F1A-C8E6-BDD2352B1763}"/>
              </a:ext>
            </a:extLst>
          </p:cNvPr>
          <p:cNvSpPr>
            <a:spLocks noGrp="1"/>
          </p:cNvSpPr>
          <p:nvPr>
            <p:ph type="dt" sz="half" idx="21"/>
          </p:nvPr>
        </p:nvSpPr>
        <p:spPr/>
        <p:txBody>
          <a:bodyPr rtlCol="0"/>
          <a:lstStyle>
            <a:defPPr>
              <a:defRPr lang="zh-CN"/>
            </a:defPPr>
            <a:lvl1pPr>
              <a:defRPr>
                <a:latin typeface="Microsoft YaHei UI" panose="020B0503020204020204" pitchFamily="34" charset="-122"/>
              </a:defRPr>
            </a:lvl1pPr>
          </a:lstStyle>
          <a:p>
            <a:endParaRPr lang="zh-CN" altLang="en-US" dirty="0"/>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rmAutofit/>
          </a:bodyPr>
          <a:lstStyle>
            <a:lvl1pPr algn="l">
              <a:lnSpc>
                <a:spcPct val="80000"/>
              </a:lnSpc>
              <a:defRPr lang="zh-CN" sz="6000" b="1" i="0" spc="100" baseline="0">
                <a:solidFill>
                  <a:schemeClr val="bg1"/>
                </a:solidFill>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grpSp>
        <p:nvGrpSpPr>
          <p:cNvPr id="9" name="组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任意多边形(F)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1" name="任意多边形(F)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2" name="任意多边形(F)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grpSp>
      <p:cxnSp>
        <p:nvCxnSpPr>
          <p:cNvPr id="13" name="直接连接符​​(S)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文本占位符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rtlCol="0">
            <a:normAutofit/>
          </a:bodyPr>
          <a:lstStyle>
            <a:lvl1pPr marL="0" indent="0">
              <a:buNone/>
              <a:defRPr lang="zh-CN" sz="2400" b="1" i="0">
                <a:solidFill>
                  <a:schemeClr val="tx2">
                    <a:lumMod val="75000"/>
                  </a:schemeClr>
                </a:solidFill>
                <a:latin typeface="Microsoft YaHei UI" panose="020B0503020204020204" pitchFamily="34" charset="-122"/>
                <a:ea typeface="Microsoft YaHei UI" panose="020B0503020204020204" pitchFamily="34" charset="-122"/>
              </a:defRPr>
            </a:lvl1pPr>
            <a:lvl2pPr>
              <a:defRPr lang="zh-CN" sz="4000"/>
            </a:lvl2pPr>
            <a:lvl3pPr>
              <a:defRPr lang="zh-CN" sz="4000"/>
            </a:lvl3pPr>
            <a:lvl4pPr>
              <a:defRPr lang="zh-CN" sz="4000"/>
            </a:lvl4pPr>
            <a:lvl5pPr>
              <a:defRPr lang="zh-CN" sz="4000"/>
            </a:lvl5pPr>
          </a:lstStyle>
          <a:p>
            <a:pPr lvl="0" rtl="0"/>
            <a:r>
              <a:rPr lang="zh-CN" dirty="0"/>
              <a:t>单击此处添加文本</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两栏内容 2">
    <p:bg>
      <p:bgPr>
        <a:solidFill>
          <a:schemeClr val="tx1"/>
        </a:solidFill>
        <a:effectLst/>
      </p:bgPr>
    </p:bg>
    <p:spTree>
      <p:nvGrpSpPr>
        <p:cNvPr id="1" name=""/>
        <p:cNvGrpSpPr/>
        <p:nvPr/>
      </p:nvGrpSpPr>
      <p:grpSpPr>
        <a:xfrm>
          <a:off x="0" y="0"/>
          <a:ext cx="0" cy="0"/>
          <a:chOff x="0" y="0"/>
          <a:chExt cx="0" cy="0"/>
        </a:xfrm>
      </p:grpSpPr>
      <p:grpSp>
        <p:nvGrpSpPr>
          <p:cNvPr id="11" name="组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任意多边形(F)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3" name="任意多边形(F)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4" name="任意多边形(F)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grpSp>
      <p:sp>
        <p:nvSpPr>
          <p:cNvPr id="16" name="标题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0"/>
            <a:ext cx="5110981" cy="864764"/>
          </a:xfrm>
          <a:prstGeom prst="rect">
            <a:avLst/>
          </a:prstGeom>
        </p:spPr>
        <p:txBody>
          <a:bodyPr lIns="0" tIns="0" rIns="0" bIns="0" rtlCol="0" anchor="b" anchorCtr="0">
            <a:normAutofit/>
          </a:bodyPr>
          <a:lstStyle>
            <a:lvl1pPr>
              <a:defRPr lang="zh-CN" sz="4400" b="1" i="0">
                <a:solidFill>
                  <a:schemeClr val="bg1"/>
                </a:solidFill>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sp>
        <p:nvSpPr>
          <p:cNvPr id="2" name="内容占位符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rtlCol="0">
            <a:normAutofit/>
          </a:bodyPr>
          <a:lstStyle>
            <a:lvl1pPr marL="0" indent="0">
              <a:spcBef>
                <a:spcPts val="18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1pPr>
            <a:lvl2pPr marL="283464" indent="-283464">
              <a:spcBef>
                <a:spcPts val="1800"/>
              </a:spcBef>
              <a:defRPr lang="zh-CN" sz="2000">
                <a:latin typeface="Microsoft YaHei UI" panose="020B0503020204020204" pitchFamily="34" charset="-122"/>
                <a:ea typeface="Microsoft YaHei UI" panose="020B0503020204020204" pitchFamily="34" charset="-122"/>
              </a:defRPr>
            </a:lvl2pPr>
            <a:lvl3pPr marL="594360" indent="-283464">
              <a:spcBef>
                <a:spcPts val="1800"/>
              </a:spcBef>
              <a:defRPr lang="zh-CN" sz="2000">
                <a:latin typeface="Microsoft YaHei UI" panose="020B0503020204020204" pitchFamily="34" charset="-122"/>
                <a:ea typeface="Microsoft YaHei UI" panose="020B0503020204020204" pitchFamily="34" charset="-122"/>
              </a:defRPr>
            </a:lvl3pPr>
            <a:lvl4pPr marL="822960" indent="-283464">
              <a:spcBef>
                <a:spcPts val="1800"/>
              </a:spcBef>
              <a:defRPr lang="zh-CN" sz="2000">
                <a:latin typeface="Microsoft YaHei UI" panose="020B0503020204020204" pitchFamily="34" charset="-122"/>
                <a:ea typeface="Microsoft YaHei UI" panose="020B0503020204020204" pitchFamily="34" charset="-122"/>
              </a:defRPr>
            </a:lvl4pPr>
            <a:lvl5pPr marL="1005840" indent="-283464">
              <a:spcBef>
                <a:spcPts val="1800"/>
              </a:spcBef>
              <a:defRPr lang="zh-CN" sz="2000">
                <a:latin typeface="Microsoft YaHei UI" panose="020B0503020204020204" pitchFamily="34" charset="-122"/>
                <a:ea typeface="Microsoft YaHei UI" panose="020B0503020204020204" pitchFamily="34" charset="-122"/>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3" name="内容占位符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rtlCol="0">
            <a:normAutofit/>
          </a:bodyPr>
          <a:lstStyle>
            <a:lvl1pPr marL="0" indent="0">
              <a:spcBef>
                <a:spcPts val="18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1pPr>
            <a:lvl2pPr marL="283464" indent="-283464">
              <a:spcBef>
                <a:spcPts val="1800"/>
              </a:spcBef>
              <a:defRPr lang="zh-CN" sz="2000">
                <a:latin typeface="Microsoft YaHei UI" panose="020B0503020204020204" pitchFamily="34" charset="-122"/>
                <a:ea typeface="Microsoft YaHei UI" panose="020B0503020204020204" pitchFamily="34" charset="-122"/>
              </a:defRPr>
            </a:lvl2pPr>
            <a:lvl3pPr marL="548640" indent="-283464">
              <a:spcBef>
                <a:spcPts val="1800"/>
              </a:spcBef>
              <a:defRPr lang="zh-CN" sz="2000">
                <a:latin typeface="Microsoft YaHei UI" panose="020B0503020204020204" pitchFamily="34" charset="-122"/>
                <a:ea typeface="Microsoft YaHei UI" panose="020B0503020204020204" pitchFamily="34" charset="-122"/>
              </a:defRPr>
            </a:lvl3pPr>
            <a:lvl4pPr marL="822960" indent="-283464">
              <a:spcBef>
                <a:spcPts val="1800"/>
              </a:spcBef>
              <a:defRPr lang="zh-CN" sz="2000">
                <a:latin typeface="Microsoft YaHei UI" panose="020B0503020204020204" pitchFamily="34" charset="-122"/>
                <a:ea typeface="Microsoft YaHei UI" panose="020B0503020204020204" pitchFamily="34" charset="-122"/>
              </a:defRPr>
            </a:lvl4pPr>
            <a:lvl5pPr marL="1005840" indent="-283464">
              <a:spcBef>
                <a:spcPts val="1800"/>
              </a:spcBef>
              <a:defRPr lang="zh-CN" sz="2000">
                <a:latin typeface="Microsoft YaHei UI" panose="020B0503020204020204" pitchFamily="34" charset="-122"/>
                <a:ea typeface="Microsoft YaHei UI" panose="020B0503020204020204" pitchFamily="34" charset="-122"/>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10" name="灯片编号占位符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zh-CN"/>
            </a:defPPr>
          </a:lstStyle>
          <a:p>
            <a:fld id="{294A09A9-5501-47C1-A89A-A340965A2BE2}" type="slidenum">
              <a:rPr lang="en-US" altLang="zh-CN" smtClean="0"/>
              <a:pPr/>
              <a:t>‹#›</a:t>
            </a:fld>
            <a:endParaRPr lang="zh-CN" altLang="en-US" dirty="0"/>
          </a:p>
        </p:txBody>
      </p:sp>
      <p:sp>
        <p:nvSpPr>
          <p:cNvPr id="8" name="日期占位符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zh-CN"/>
            </a:defPPr>
            <a:lvl1pPr>
              <a:defRPr>
                <a:latin typeface="Microsoft YaHei UI" panose="020B0503020204020204" pitchFamily="34" charset="-122"/>
              </a:defRPr>
            </a:lvl1pPr>
          </a:lstStyle>
          <a:p>
            <a:endParaRPr lang="zh-CN" altLang="en-US" dirty="0"/>
          </a:p>
        </p:txBody>
      </p:sp>
      <p:cxnSp>
        <p:nvCxnSpPr>
          <p:cNvPr id="4" name="直接连接符​​(S)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6471" y="963561"/>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内容 ">
    <p:bg>
      <p:bgPr>
        <a:solidFill>
          <a:schemeClr val="tx1"/>
        </a:solidFill>
        <a:effectLst/>
      </p:bgPr>
    </p:bg>
    <p:spTree>
      <p:nvGrpSpPr>
        <p:cNvPr id="1" name=""/>
        <p:cNvGrpSpPr/>
        <p:nvPr/>
      </p:nvGrpSpPr>
      <p:grpSpPr>
        <a:xfrm>
          <a:off x="0" y="0"/>
          <a:ext cx="0" cy="0"/>
          <a:chOff x="0" y="0"/>
          <a:chExt cx="0" cy="0"/>
        </a:xfrm>
      </p:grpSpPr>
      <p:grpSp>
        <p:nvGrpSpPr>
          <p:cNvPr id="11" name="组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自选图形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3" name="任意多边形(F)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4" name="任意多边形(F)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8" name="任意多边形(F)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19" name="任意多边形(F)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grpSp>
      <p:sp>
        <p:nvSpPr>
          <p:cNvPr id="16" name="标题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rtlCol="0" anchor="b" anchorCtr="0">
            <a:normAutofit/>
          </a:bodyPr>
          <a:lstStyle>
            <a:lvl1pPr>
              <a:defRPr lang="zh-CN" sz="4400" b="1" i="0">
                <a:solidFill>
                  <a:schemeClr val="bg1"/>
                </a:solidFill>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cxnSp>
        <p:nvCxnSpPr>
          <p:cNvPr id="4" name="直接连接符​​(S)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内容占位符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rtlCol="0">
            <a:normAutofit/>
          </a:bodyPr>
          <a:lstStyle>
            <a:lvl1pPr marL="457200" indent="-457200">
              <a:spcBef>
                <a:spcPts val="1800"/>
              </a:spcBef>
              <a:buFont typeface="+mj-lt"/>
              <a:buAutoNum type="arabicPeriod"/>
              <a:defRPr lang="zh-CN" sz="2000">
                <a:latin typeface="Microsoft YaHei UI" panose="020B0503020204020204" pitchFamily="34" charset="-122"/>
                <a:ea typeface="Microsoft YaHei UI" panose="020B0503020204020204" pitchFamily="34" charset="-122"/>
              </a:defRPr>
            </a:lvl1pPr>
            <a:lvl2pPr marL="914400" indent="-457200">
              <a:spcBef>
                <a:spcPts val="1800"/>
              </a:spcBef>
              <a:buFont typeface="+mj-lt"/>
              <a:buAutoNum type="alphaLcPeriod"/>
              <a:defRPr lang="zh-CN" sz="2000">
                <a:latin typeface="Microsoft YaHei UI" panose="020B0503020204020204" pitchFamily="34" charset="-122"/>
                <a:ea typeface="Microsoft YaHei UI" panose="020B0503020204020204" pitchFamily="34" charset="-122"/>
              </a:defRPr>
            </a:lvl2pPr>
            <a:lvl3pPr marL="1371600" indent="-457200">
              <a:spcBef>
                <a:spcPts val="1800"/>
              </a:spcBef>
              <a:buFont typeface="+mj-lt"/>
              <a:buAutoNum type="arabicParenR"/>
              <a:defRPr lang="zh-CN" sz="2000">
                <a:latin typeface="Microsoft YaHei UI" panose="020B0503020204020204" pitchFamily="34" charset="-122"/>
                <a:ea typeface="Microsoft YaHei UI" panose="020B0503020204020204" pitchFamily="34" charset="-122"/>
              </a:defRPr>
            </a:lvl3pPr>
            <a:lvl4pPr marL="1371600" indent="0">
              <a:spcBef>
                <a:spcPts val="1800"/>
              </a:spcBef>
              <a:buFont typeface="+mj-lt"/>
              <a:buNone/>
              <a:defRPr lang="zh-CN" sz="2000">
                <a:latin typeface="Microsoft YaHei UI" panose="020B0503020204020204" pitchFamily="34" charset="-122"/>
                <a:ea typeface="Microsoft YaHei UI" panose="020B0503020204020204" pitchFamily="34" charset="-122"/>
              </a:defRPr>
            </a:lvl4pPr>
            <a:lvl5pPr marL="2286000" indent="-457200">
              <a:spcBef>
                <a:spcPts val="1800"/>
              </a:spcBef>
              <a:buFont typeface="+mj-lt"/>
              <a:buAutoNum type="arabicPeriod"/>
              <a:defRPr lang="zh-CN" sz="2000"/>
            </a:lvl5pPr>
          </a:lstStyle>
          <a:p>
            <a:pPr lvl="0" rtl="0"/>
            <a:r>
              <a:rPr lang="zh-CN" dirty="0"/>
              <a:t>单击此处添加内容</a:t>
            </a:r>
          </a:p>
          <a:p>
            <a:pPr lvl="1" rtl="0"/>
            <a:r>
              <a:rPr lang="zh-CN" dirty="0"/>
              <a:t>第二级</a:t>
            </a:r>
          </a:p>
          <a:p>
            <a:pPr lvl="2" rtl="0"/>
            <a:r>
              <a:rPr lang="zh-CN" dirty="0"/>
              <a:t>第三级</a:t>
            </a:r>
          </a:p>
          <a:p>
            <a:pPr lvl="3" rtl="0"/>
            <a:endParaRPr lang="zh-CN" dirty="0"/>
          </a:p>
        </p:txBody>
      </p:sp>
      <p:sp>
        <p:nvSpPr>
          <p:cNvPr id="2" name="内容占位符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rtlCol="0">
            <a:normAutofit/>
          </a:bodyPr>
          <a:lstStyle>
            <a:lvl1pPr marL="0" indent="0">
              <a:spcBef>
                <a:spcPts val="18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1pPr>
            <a:lvl2pPr marL="283464" indent="-283464">
              <a:spcBef>
                <a:spcPts val="1800"/>
              </a:spcBef>
              <a:defRPr lang="zh-CN" sz="2000">
                <a:latin typeface="Microsoft YaHei UI" panose="020B0503020204020204" pitchFamily="34" charset="-122"/>
                <a:ea typeface="Microsoft YaHei UI" panose="020B0503020204020204" pitchFamily="34" charset="-122"/>
              </a:defRPr>
            </a:lvl2pPr>
            <a:lvl3pPr marL="548640" indent="-283464">
              <a:spcBef>
                <a:spcPts val="1800"/>
              </a:spcBef>
              <a:defRPr lang="zh-CN" sz="2000">
                <a:latin typeface="Microsoft YaHei UI" panose="020B0503020204020204" pitchFamily="34" charset="-122"/>
                <a:ea typeface="Microsoft YaHei UI" panose="020B0503020204020204" pitchFamily="34" charset="-122"/>
              </a:defRPr>
            </a:lvl3pPr>
            <a:lvl4pPr marL="822960" indent="-283464">
              <a:spcBef>
                <a:spcPts val="1800"/>
              </a:spcBef>
              <a:defRPr lang="zh-CN" sz="2000">
                <a:latin typeface="Microsoft YaHei UI" panose="020B0503020204020204" pitchFamily="34" charset="-122"/>
                <a:ea typeface="Microsoft YaHei UI" panose="020B0503020204020204" pitchFamily="34" charset="-122"/>
              </a:defRPr>
            </a:lvl4pPr>
            <a:lvl5pPr marL="1005840" indent="-283464">
              <a:spcBef>
                <a:spcPts val="1800"/>
              </a:spcBef>
              <a:defRPr lang="zh-CN" sz="2000">
                <a:latin typeface="Microsoft YaHei UI" panose="020B0503020204020204" pitchFamily="34" charset="-122"/>
                <a:ea typeface="Microsoft YaHei UI" panose="020B0503020204020204" pitchFamily="34" charset="-122"/>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10" name="灯片编号占位符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zh-CN"/>
            </a:defPPr>
          </a:lstStyle>
          <a:p>
            <a:fld id="{294A09A9-5501-47C1-A89A-A340965A2BE2}" type="slidenum">
              <a:rPr lang="en-US" altLang="zh-CN" smtClean="0"/>
              <a:pPr/>
              <a:t>‹#›</a:t>
            </a:fld>
            <a:endParaRPr lang="zh-CN" altLang="en-US" dirty="0"/>
          </a:p>
        </p:txBody>
      </p:sp>
      <p:sp>
        <p:nvSpPr>
          <p:cNvPr id="8" name="日期占位符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zh-CN"/>
            </a:defPPr>
            <a:lvl1pPr>
              <a:defRPr>
                <a:latin typeface="Microsoft YaHei UI" panose="020B0503020204020204" pitchFamily="34" charset="-122"/>
              </a:defRPr>
            </a:lvl1pPr>
          </a:lstStyle>
          <a:p>
            <a:endParaRPr lang="zh-CN" altLang="en-US" dirty="0"/>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内容和图片">
    <p:bg>
      <p:bgPr>
        <a:solidFill>
          <a:schemeClr val="tx1"/>
        </a:solidFill>
        <a:effectLst/>
      </p:bgPr>
    </p:bg>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rtlCol="0" anchor="b" anchorCtr="0">
            <a:normAutofit/>
          </a:bodyPr>
          <a:lstStyle>
            <a:lvl1pPr>
              <a:defRPr lang="zh-CN" sz="4400" b="1" i="0">
                <a:solidFill>
                  <a:schemeClr val="bg1"/>
                </a:solidFill>
                <a:latin typeface="Microsoft YaHei UI" panose="020B0503020204020204" pitchFamily="34" charset="-122"/>
                <a:ea typeface="Microsoft YaHei UI" panose="020B0503020204020204" pitchFamily="34" charset="-122"/>
              </a:defRPr>
            </a:lvl1pPr>
          </a:lstStyle>
          <a:p>
            <a:pPr rtl="0"/>
            <a:r>
              <a:rPr lang="zh-CN" dirty="0"/>
              <a:t>单击此处添加标题 </a:t>
            </a:r>
          </a:p>
        </p:txBody>
      </p:sp>
      <p:sp>
        <p:nvSpPr>
          <p:cNvPr id="3" name="内容占位符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rtlCol="0">
            <a:normAutofit/>
          </a:bodyPr>
          <a:lstStyle>
            <a:lvl1pPr marL="0" indent="0">
              <a:spcBef>
                <a:spcPts val="18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1pPr>
            <a:lvl2pPr indent="-283464">
              <a:spcBef>
                <a:spcPts val="1800"/>
              </a:spcBef>
              <a:defRPr lang="zh-CN" sz="2000">
                <a:latin typeface="Microsoft YaHei UI" panose="020B0503020204020204" pitchFamily="34" charset="-122"/>
                <a:ea typeface="Microsoft YaHei UI" panose="020B0503020204020204" pitchFamily="34" charset="-122"/>
              </a:defRPr>
            </a:lvl2pPr>
            <a:lvl3pPr indent="-283464">
              <a:spcBef>
                <a:spcPts val="1800"/>
              </a:spcBef>
              <a:defRPr lang="zh-CN" sz="2000">
                <a:latin typeface="Microsoft YaHei UI" panose="020B0503020204020204" pitchFamily="34" charset="-122"/>
                <a:ea typeface="Microsoft YaHei UI" panose="020B0503020204020204" pitchFamily="34" charset="-122"/>
              </a:defRPr>
            </a:lvl3pPr>
            <a:lvl4pPr indent="-283464">
              <a:spcBef>
                <a:spcPts val="1800"/>
              </a:spcBef>
              <a:defRPr lang="zh-CN" sz="2000">
                <a:latin typeface="Microsoft YaHei UI" panose="020B0503020204020204" pitchFamily="34" charset="-122"/>
                <a:ea typeface="Microsoft YaHei UI" panose="020B0503020204020204" pitchFamily="34" charset="-122"/>
              </a:defRPr>
            </a:lvl4pPr>
            <a:lvl5pPr indent="-283464">
              <a:spcBef>
                <a:spcPts val="1800"/>
              </a:spcBef>
              <a:defRPr lang="zh-CN" sz="2000">
                <a:latin typeface="Microsoft YaHei UI" panose="020B0503020204020204" pitchFamily="34" charset="-122"/>
                <a:ea typeface="Microsoft YaHei UI" panose="020B0503020204020204" pitchFamily="34" charset="-122"/>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cxnSp>
        <p:nvCxnSpPr>
          <p:cNvPr id="4" name="直接连接符​​(S)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图片占位符 11">
            <a:extLst>
              <a:ext uri="{FF2B5EF4-FFF2-40B4-BE49-F238E27FC236}">
                <a16:creationId xmlns:a16="http://schemas.microsoft.com/office/drawing/2014/main" id="{4658637A-5D36-6127-19BC-C203E23FA49F}"/>
              </a:ext>
            </a:extLst>
          </p:cNvPr>
          <p:cNvSpPr>
            <a:spLocks noGrp="1"/>
          </p:cNvSpPr>
          <p:nvPr>
            <p:ph type="pic" sz="quarter" idx="15" hasCustomPrompt="1"/>
          </p:nvPr>
        </p:nvSpPr>
        <p:spPr>
          <a:xfrm>
            <a:off x="6096000" y="0"/>
            <a:ext cx="6118225" cy="6858000"/>
          </a:xfrm>
        </p:spPr>
        <p:txBody>
          <a:bodyPr rtlCol="0">
            <a:normAutofit/>
          </a:bodyPr>
          <a:lstStyle>
            <a:lvl1pPr marL="0" indent="0" algn="ctr">
              <a:buNone/>
              <a:defRPr lang="zh-CN" sz="2000">
                <a:solidFill>
                  <a:schemeClr val="bg1"/>
                </a:solidFill>
                <a:latin typeface="Microsoft YaHei UI" panose="020B0503020204020204" pitchFamily="34" charset="-122"/>
                <a:ea typeface="Microsoft YaHei UI" panose="020B0503020204020204" pitchFamily="34" charset="-122"/>
              </a:defRPr>
            </a:lvl1pPr>
          </a:lstStyle>
          <a:p>
            <a:pPr rtl="0"/>
            <a:r>
              <a:rPr lang="zh-CN" dirty="0"/>
              <a:t>单击图标以添加图片</a:t>
            </a:r>
          </a:p>
        </p:txBody>
      </p:sp>
      <p:sp>
        <p:nvSpPr>
          <p:cNvPr id="10" name="灯片编号占位符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zh-CN"/>
            </a:defPPr>
          </a:lstStyle>
          <a:p>
            <a:fld id="{294A09A9-5501-47C1-A89A-A340965A2BE2}" type="slidenum">
              <a:rPr lang="en-US" altLang="zh-CN" smtClean="0"/>
              <a:pPr/>
              <a:t>‹#›</a:t>
            </a:fld>
            <a:endParaRPr lang="zh-CN" altLang="en-US" dirty="0"/>
          </a:p>
        </p:txBody>
      </p:sp>
      <p:sp>
        <p:nvSpPr>
          <p:cNvPr id="8" name="日期占位符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zh-CN"/>
            </a:defPPr>
            <a:lvl1pPr>
              <a:defRPr>
                <a:latin typeface="Microsoft YaHei UI" panose="020B0503020204020204" pitchFamily="34" charset="-122"/>
              </a:defRPr>
            </a:lvl1pPr>
          </a:lstStyle>
          <a:p>
            <a:endParaRPr lang="zh-CN" altLang="en-US" dirty="0"/>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defPPr>
              <a:defRPr lang="zh-CN"/>
            </a:defP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12" name="标题占位符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defPPr>
              <a:defRPr lang="zh-CN"/>
            </a:defPPr>
          </a:lstStyle>
          <a:p>
            <a:pPr rtl="0"/>
            <a:r>
              <a:rPr lang="zh-CN" altLang="en-US" noProof="0" dirty="0"/>
              <a:t>单击此处编辑母版标题样式</a:t>
            </a:r>
          </a:p>
        </p:txBody>
      </p:sp>
      <p:sp>
        <p:nvSpPr>
          <p:cNvPr id="30" name="日期占位符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lang="zh-CN" sz="1100" b="0" i="0">
                <a:solidFill>
                  <a:schemeClr val="bg1"/>
                </a:solidFill>
                <a:latin typeface="Microsoft YaHei UI" panose="020B0503020204020204" pitchFamily="34" charset="-122"/>
                <a:ea typeface="Microsoft YaHei UI" panose="020B0503020204020204" pitchFamily="34" charset="-122"/>
              </a:defRPr>
            </a:lvl1pPr>
          </a:lstStyle>
          <a:p>
            <a:endParaRPr lang="zh-CN" altLang="en-US" noProof="0" dirty="0">
              <a:ea typeface="Microsoft YaHei UI" panose="020B0503020204020204" pitchFamily="34" charset="-122"/>
            </a:endParaRPr>
          </a:p>
        </p:txBody>
      </p:sp>
      <p:sp>
        <p:nvSpPr>
          <p:cNvPr id="32" name="幻灯片编号占位符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lang="zh-CN" sz="1100" b="1" i="0">
                <a:solidFill>
                  <a:schemeClr val="bg1"/>
                </a:solidFill>
                <a:latin typeface="Microsoft YaHei UI" panose="020B0503020204020204" pitchFamily="34" charset="-122"/>
                <a:ea typeface="Microsoft YaHei UI" panose="020B0503020204020204" pitchFamily="34" charset="-122"/>
              </a:defRPr>
            </a:lvl1pPr>
          </a:lstStyle>
          <a:p>
            <a:fld id="{294A09A9-5501-47C1-A89A-A340965A2BE2}" type="slidenum">
              <a:rPr lang="en-US" altLang="zh-CN" noProof="0" smtClean="0"/>
              <a:pPr/>
              <a:t>‹#›</a:t>
            </a:fld>
            <a:endParaRPr lang="zh-CN" altLang="en-US" noProof="0" dirty="0">
              <a:ea typeface="Microsoft YaHei UI" panose="020B0503020204020204" pitchFamily="34" charset="-122"/>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lang="zh-CN" sz="4400" b="1" i="0" kern="1200" spc="100" baseline="0">
          <a:solidFill>
            <a:schemeClr val="bg1"/>
          </a:solidFill>
          <a:latin typeface="Microsoft YaHei UI" panose="020B0503020204020204" pitchFamily="34" charset="-122"/>
          <a:ea typeface="Microsoft YaHei UI" panose="020B0503020204020204" pitchFamily="34" charset="-122"/>
          <a:cs typeface="+mj-cs"/>
        </a:defRPr>
      </a:lvl1pPr>
    </p:titleStyle>
    <p:bodyStyle>
      <a:lvl1pPr marL="228600" indent="-283464" algn="l" defTabSz="914400" rtl="0" eaLnBrk="1" latinLnBrk="0" hangingPunct="1">
        <a:lnSpc>
          <a:spcPct val="90000"/>
        </a:lnSpc>
        <a:spcBef>
          <a:spcPts val="1000"/>
        </a:spcBef>
        <a:buFont typeface="Arial" panose="020B0604020202020204" pitchFamily="34" charset="0"/>
        <a:buChar char="•"/>
        <a:defRPr lang="zh-CN" sz="2800" b="0" i="0" kern="1200">
          <a:solidFill>
            <a:schemeClr val="bg1"/>
          </a:solidFill>
          <a:latin typeface="Microsoft YaHei UI" panose="020B0503020204020204" pitchFamily="34" charset="-122"/>
          <a:ea typeface="Microsoft YaHei UI" panose="020B0503020204020204" pitchFamily="34" charset="-122"/>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lang="zh-CN" sz="2400" b="0" i="0" kern="1200">
          <a:solidFill>
            <a:schemeClr val="bg1"/>
          </a:solidFill>
          <a:latin typeface="Microsoft YaHei UI" panose="020B0503020204020204" pitchFamily="34" charset="-122"/>
          <a:ea typeface="Microsoft YaHei UI" panose="020B0503020204020204" pitchFamily="34" charset="-122"/>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lang="zh-CN" sz="2000" b="0" i="0" kern="1200">
          <a:solidFill>
            <a:schemeClr val="bg1"/>
          </a:solidFill>
          <a:latin typeface="Microsoft YaHei UI" panose="020B0503020204020204" pitchFamily="34" charset="-122"/>
          <a:ea typeface="Microsoft YaHei UI" panose="020B0503020204020204" pitchFamily="34" charset="-122"/>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lang="zh-CN" sz="1800" b="0" i="0" kern="1200">
          <a:solidFill>
            <a:schemeClr val="bg1"/>
          </a:solidFill>
          <a:latin typeface="Microsoft YaHei UI" panose="020B0503020204020204" pitchFamily="34" charset="-122"/>
          <a:ea typeface="Microsoft YaHei UI" panose="020B0503020204020204" pitchFamily="34" charset="-122"/>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lang="zh-CN" sz="1800" b="0" i="0" kern="1200">
          <a:solidFill>
            <a:schemeClr val="bg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gif"/><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B1D9D6-2977-ABCD-FDF8-51AFA5064E54}"/>
              </a:ext>
            </a:extLst>
          </p:cNvPr>
          <p:cNvSpPr>
            <a:spLocks noGrp="1"/>
          </p:cNvSpPr>
          <p:nvPr>
            <p:ph type="ctrTitle"/>
          </p:nvPr>
        </p:nvSpPr>
        <p:spPr>
          <a:xfrm>
            <a:off x="6309904" y="411479"/>
            <a:ext cx="5486400" cy="3291840"/>
          </a:xfrm>
        </p:spPr>
        <p:txBody>
          <a:bodyPr rtlCol="0">
            <a:normAutofit/>
          </a:bodyPr>
          <a:lstStyle>
            <a:defPPr>
              <a:defRPr lang="zh-CN"/>
            </a:defPPr>
          </a:lstStyle>
          <a:p>
            <a:pPr rtl="0"/>
            <a:r>
              <a:rPr lang="en-US" altLang="zh-CN" dirty="0"/>
              <a:t>Presentation</a:t>
            </a:r>
            <a:endParaRPr lang="zh-CN" dirty="0"/>
          </a:p>
        </p:txBody>
      </p:sp>
      <p:pic>
        <p:nvPicPr>
          <p:cNvPr id="1026" name="Picture 2">
            <a:extLst>
              <a:ext uri="{FF2B5EF4-FFF2-40B4-BE49-F238E27FC236}">
                <a16:creationId xmlns:a16="http://schemas.microsoft.com/office/drawing/2014/main" id="{316325B7-3EE7-3400-4A63-02DD6789E0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750" b="8529"/>
          <a:stretch/>
        </p:blipFill>
        <p:spPr bwMode="auto">
          <a:xfrm>
            <a:off x="1143068" y="102386"/>
            <a:ext cx="1457325" cy="168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诺丁汉大学">
            <a:extLst>
              <a:ext uri="{FF2B5EF4-FFF2-40B4-BE49-F238E27FC236}">
                <a16:creationId xmlns:a16="http://schemas.microsoft.com/office/drawing/2014/main" id="{D420297E-8182-B3BA-BB59-6B8EAEA7DF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14" b="3132"/>
          <a:stretch/>
        </p:blipFill>
        <p:spPr bwMode="auto">
          <a:xfrm>
            <a:off x="2718979" y="212500"/>
            <a:ext cx="3540153" cy="1236373"/>
          </a:xfrm>
          <a:prstGeom prst="rect">
            <a:avLst/>
          </a:prstGeom>
          <a:noFill/>
          <a:extLst>
            <a:ext uri="{909E8E84-426E-40DD-AFC4-6F175D3DCCD1}">
              <a14:hiddenFill xmlns:a14="http://schemas.microsoft.com/office/drawing/2010/main">
                <a:solidFill>
                  <a:srgbClr val="FFFFFF"/>
                </a:solidFill>
              </a14:hiddenFill>
            </a:ext>
          </a:extLst>
        </p:spPr>
      </p:pic>
      <p:sp>
        <p:nvSpPr>
          <p:cNvPr id="9" name="文本占位符 2">
            <a:extLst>
              <a:ext uri="{FF2B5EF4-FFF2-40B4-BE49-F238E27FC236}">
                <a16:creationId xmlns:a16="http://schemas.microsoft.com/office/drawing/2014/main" id="{8BE734F0-2DDD-AF70-F13D-F9E4C1929411}"/>
              </a:ext>
            </a:extLst>
          </p:cNvPr>
          <p:cNvSpPr>
            <a:spLocks noGrp="1"/>
          </p:cNvSpPr>
          <p:nvPr/>
        </p:nvSpPr>
        <p:spPr>
          <a:xfrm>
            <a:off x="6309904" y="4416870"/>
            <a:ext cx="5486400" cy="1645920"/>
          </a:xfrm>
          <a:prstGeom prst="rect">
            <a:avLst/>
          </a:prstGeom>
        </p:spPr>
        <p:txBody>
          <a:bodyPr vert="horz" lIns="0" tIns="0" rIns="0" bIns="0" rtlCol="0">
            <a:normAutofit fontScale="85000" lnSpcReduction="20000"/>
          </a:bodyPr>
          <a:lstStyle>
            <a:defPPr>
              <a:defRPr lang="zh-CN"/>
            </a:defPPr>
            <a:lvl1pPr marL="0" indent="0" algn="l" defTabSz="914400" rtl="0" eaLnBrk="1" latinLnBrk="0" hangingPunct="1">
              <a:lnSpc>
                <a:spcPct val="90000"/>
              </a:lnSpc>
              <a:spcBef>
                <a:spcPts val="1000"/>
              </a:spcBef>
              <a:buFont typeface="Arial" panose="020B0604020202020204" pitchFamily="34" charset="0"/>
              <a:buNone/>
              <a:defRPr lang="zh-CN" sz="2400" b="1" i="0" kern="1200">
                <a:solidFill>
                  <a:schemeClr val="tx2">
                    <a:lumMod val="75000"/>
                  </a:schemeClr>
                </a:solidFill>
                <a:latin typeface="Microsoft YaHei UI" panose="020B0503020204020204" pitchFamily="34" charset="-122"/>
                <a:ea typeface="Microsoft YaHei UI" panose="020B0503020204020204" pitchFamily="34" charset="-122"/>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lang="zh-CN" sz="4000" b="0" i="0" kern="1200">
                <a:solidFill>
                  <a:schemeClr val="bg1"/>
                </a:solidFill>
                <a:latin typeface="Microsoft YaHei UI" panose="020B0503020204020204" pitchFamily="34" charset="-122"/>
                <a:ea typeface="Microsoft YaHei UI" panose="020B0503020204020204" pitchFamily="34" charset="-122"/>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lang="zh-CN" sz="4000" b="0" i="0" kern="1200">
                <a:solidFill>
                  <a:schemeClr val="bg1"/>
                </a:solidFill>
                <a:latin typeface="Microsoft YaHei UI" panose="020B0503020204020204" pitchFamily="34" charset="-122"/>
                <a:ea typeface="Microsoft YaHei UI" panose="020B0503020204020204" pitchFamily="34" charset="-122"/>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lang="zh-CN" sz="4000" b="0" i="0" kern="1200">
                <a:solidFill>
                  <a:schemeClr val="bg1"/>
                </a:solidFill>
                <a:latin typeface="Microsoft YaHei UI" panose="020B0503020204020204" pitchFamily="34" charset="-122"/>
                <a:ea typeface="Microsoft YaHei UI" panose="020B0503020204020204" pitchFamily="34" charset="-122"/>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lang="zh-CN" sz="4000" b="0" i="0" kern="1200">
                <a:solidFill>
                  <a:schemeClr val="bg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lt"/>
                <a:ea typeface="+mn-ea"/>
                <a:cs typeface="+mn-cs"/>
              </a:defRPr>
            </a:lvl9pPr>
          </a:lstStyle>
          <a:p>
            <a:r>
              <a:rPr lang="en-US" altLang="zh-CN" dirty="0"/>
              <a:t>9 August 2024</a:t>
            </a:r>
          </a:p>
          <a:p>
            <a:endParaRPr lang="en-US" altLang="zh-CN" dirty="0"/>
          </a:p>
          <a:p>
            <a:pPr rtl="0"/>
            <a:r>
              <a:rPr lang="en-US" altLang="zh-CN" dirty="0"/>
              <a:t>Wang Lab</a:t>
            </a:r>
          </a:p>
          <a:p>
            <a:pPr rtl="0"/>
            <a:r>
              <a:rPr lang="en-US" altLang="zh-CN" dirty="0"/>
              <a:t>Cheng Jin</a:t>
            </a:r>
          </a:p>
          <a:p>
            <a:pPr rtl="0"/>
            <a:r>
              <a:rPr lang="en-US" altLang="zh-CN" dirty="0"/>
              <a:t>Ming Lin</a:t>
            </a:r>
          </a:p>
          <a:p>
            <a:pPr rtl="0"/>
            <a:endParaRPr lang="en-US" altLang="zh-CN" dirty="0"/>
          </a:p>
        </p:txBody>
      </p:sp>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46ED-721D-85EE-2F1B-A31D0912DE29}"/>
              </a:ext>
            </a:extLst>
          </p:cNvPr>
          <p:cNvSpPr>
            <a:spLocks noGrp="1"/>
          </p:cNvSpPr>
          <p:nvPr>
            <p:ph type="title"/>
          </p:nvPr>
        </p:nvSpPr>
        <p:spPr>
          <a:xfrm>
            <a:off x="594360" y="-366964"/>
            <a:ext cx="11377061" cy="1161047"/>
          </a:xfrm>
        </p:spPr>
        <p:txBody>
          <a:bodyPr rtlCol="0">
            <a:normAutofit/>
          </a:bodyPr>
          <a:lstStyle>
            <a:defPPr>
              <a:defRPr lang="zh-CN"/>
            </a:defPPr>
          </a:lstStyle>
          <a:p>
            <a:pPr rtl="0"/>
            <a:r>
              <a:rPr lang="en-US" altLang="zh-CN" sz="3600" dirty="0"/>
              <a:t>GWR-Geographically Weighted Regression</a:t>
            </a:r>
            <a:endParaRPr lang="zh-CN" sz="3600" dirty="0"/>
          </a:p>
        </p:txBody>
      </p:sp>
      <p:pic>
        <p:nvPicPr>
          <p:cNvPr id="7" name="图片 6" descr="图表, 散点图&#10;&#10;描述已自动生成">
            <a:extLst>
              <a:ext uri="{FF2B5EF4-FFF2-40B4-BE49-F238E27FC236}">
                <a16:creationId xmlns:a16="http://schemas.microsoft.com/office/drawing/2014/main" id="{6C8F8AD6-32C9-D401-DBC4-0A164D2FE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547" y="2637917"/>
            <a:ext cx="3644196" cy="3146214"/>
          </a:xfrm>
          <a:prstGeom prst="rect">
            <a:avLst/>
          </a:prstGeom>
        </p:spPr>
      </p:pic>
      <p:pic>
        <p:nvPicPr>
          <p:cNvPr id="10" name="图片 9" descr="图表, 散点图&#10;&#10;描述已自动生成">
            <a:extLst>
              <a:ext uri="{FF2B5EF4-FFF2-40B4-BE49-F238E27FC236}">
                <a16:creationId xmlns:a16="http://schemas.microsoft.com/office/drawing/2014/main" id="{0CEF76AB-5254-A05A-A7B1-FA44A221F7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5528" y="2637917"/>
            <a:ext cx="3615712" cy="3146214"/>
          </a:xfrm>
          <a:prstGeom prst="rect">
            <a:avLst/>
          </a:prstGeom>
        </p:spPr>
      </p:pic>
      <p:pic>
        <p:nvPicPr>
          <p:cNvPr id="13" name="图片 12" descr="图表, 散点图&#10;&#10;描述已自动生成">
            <a:extLst>
              <a:ext uri="{FF2B5EF4-FFF2-40B4-BE49-F238E27FC236}">
                <a16:creationId xmlns:a16="http://schemas.microsoft.com/office/drawing/2014/main" id="{7D00C2DC-FCCD-4872-1380-9ED72D298F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154" y="2637917"/>
            <a:ext cx="3506608" cy="3061549"/>
          </a:xfrm>
          <a:prstGeom prst="rect">
            <a:avLst/>
          </a:prstGeom>
        </p:spPr>
      </p:pic>
      <p:pic>
        <p:nvPicPr>
          <p:cNvPr id="17" name="图片 16" descr="文本, 信件&#10;&#10;描述已自动生成">
            <a:extLst>
              <a:ext uri="{FF2B5EF4-FFF2-40B4-BE49-F238E27FC236}">
                <a16:creationId xmlns:a16="http://schemas.microsoft.com/office/drawing/2014/main" id="{CF8C390D-8509-8938-E350-17D81CFF85A2}"/>
              </a:ext>
            </a:extLst>
          </p:cNvPr>
          <p:cNvPicPr>
            <a:picLocks noChangeAspect="1"/>
          </p:cNvPicPr>
          <p:nvPr/>
        </p:nvPicPr>
        <p:blipFill rotWithShape="1">
          <a:blip r:embed="rId6">
            <a:extLst>
              <a:ext uri="{28A0092B-C50C-407E-A947-70E740481C1C}">
                <a14:useLocalDpi xmlns:a14="http://schemas.microsoft.com/office/drawing/2010/main" val="0"/>
              </a:ext>
            </a:extLst>
          </a:blip>
          <a:srcRect l="36017" t="48613" r="36108" b="38070"/>
          <a:stretch/>
        </p:blipFill>
        <p:spPr>
          <a:xfrm>
            <a:off x="6148665" y="1325835"/>
            <a:ext cx="2106507" cy="731520"/>
          </a:xfrm>
          <a:prstGeom prst="rect">
            <a:avLst/>
          </a:prstGeom>
        </p:spPr>
      </p:pic>
      <p:sp>
        <p:nvSpPr>
          <p:cNvPr id="18" name="文本框 17">
            <a:extLst>
              <a:ext uri="{FF2B5EF4-FFF2-40B4-BE49-F238E27FC236}">
                <a16:creationId xmlns:a16="http://schemas.microsoft.com/office/drawing/2014/main" id="{8B2E9AEF-581D-6882-817C-81B5395FCDB6}"/>
              </a:ext>
            </a:extLst>
          </p:cNvPr>
          <p:cNvSpPr txBox="1"/>
          <p:nvPr/>
        </p:nvSpPr>
        <p:spPr>
          <a:xfrm>
            <a:off x="8024879" y="1489287"/>
            <a:ext cx="3589867" cy="1077218"/>
          </a:xfrm>
          <a:prstGeom prst="rect">
            <a:avLst/>
          </a:prstGeom>
          <a:noFill/>
        </p:spPr>
        <p:txBody>
          <a:bodyPr wrap="square" rtlCol="0">
            <a:spAutoFit/>
          </a:bodyPr>
          <a:lstStyle/>
          <a:p>
            <a:pPr algn="l"/>
            <a:r>
              <a:rPr lang="en-US" altLang="zh-CN" sz="1400" i="1" dirty="0">
                <a:solidFill>
                  <a:schemeClr val="bg1"/>
                </a:solidFill>
              </a:rPr>
              <a:t>b is the bandwidth parameter that controls the decay rate of the weight</a:t>
            </a:r>
          </a:p>
          <a:p>
            <a:pPr algn="l"/>
            <a:endParaRPr lang="en-US" altLang="zh-CN" dirty="0">
              <a:solidFill>
                <a:schemeClr val="bg1"/>
              </a:solidFill>
            </a:endParaRPr>
          </a:p>
          <a:p>
            <a:pPr algn="l"/>
            <a:endParaRPr lang="zh-CN" altLang="en-US" dirty="0">
              <a:solidFill>
                <a:schemeClr val="bg1"/>
              </a:solidFill>
            </a:endParaRPr>
          </a:p>
        </p:txBody>
      </p:sp>
      <p:sp>
        <p:nvSpPr>
          <p:cNvPr id="21" name="左大括号 20">
            <a:extLst>
              <a:ext uri="{FF2B5EF4-FFF2-40B4-BE49-F238E27FC236}">
                <a16:creationId xmlns:a16="http://schemas.microsoft.com/office/drawing/2014/main" id="{AE10CDDC-3B4E-8A76-D0D2-58AA514ECA43}"/>
              </a:ext>
            </a:extLst>
          </p:cNvPr>
          <p:cNvSpPr/>
          <p:nvPr/>
        </p:nvSpPr>
        <p:spPr>
          <a:xfrm>
            <a:off x="705366" y="1489287"/>
            <a:ext cx="206808" cy="618429"/>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F8BD35AB-B528-934A-991B-DEAC86E46918}"/>
                  </a:ext>
                </a:extLst>
              </p:cNvPr>
              <p:cNvSpPr txBox="1"/>
              <p:nvPr/>
            </p:nvSpPr>
            <p:spPr>
              <a:xfrm>
                <a:off x="438831" y="6061356"/>
                <a:ext cx="34097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𝑦</m:t>
                          </m:r>
                        </m:e>
                        <m:sub>
                          <m:r>
                            <a:rPr lang="en-US" altLang="zh-CN" b="0" i="1" smtClean="0">
                              <a:solidFill>
                                <a:schemeClr val="bg1"/>
                              </a:solidFill>
                              <a:latin typeface="Cambria Math" panose="02040503050406030204" pitchFamily="18" charset="0"/>
                            </a:rPr>
                            <m:t>𝑖</m:t>
                          </m:r>
                        </m:sub>
                      </m:sSub>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𝛽</m:t>
                          </m:r>
                        </m:e>
                        <m:sub>
                          <m:r>
                            <a:rPr lang="en-US" altLang="zh-CN" b="0" i="1" smtClean="0">
                              <a:solidFill>
                                <a:schemeClr val="bg1"/>
                              </a:solidFill>
                              <a:latin typeface="Cambria Math" panose="02040503050406030204" pitchFamily="18" charset="0"/>
                            </a:rPr>
                            <m:t>0</m:t>
                          </m:r>
                        </m:sub>
                      </m:sSub>
                      <m:d>
                        <m:dPr>
                          <m:ctrlPr>
                            <a:rPr lang="en-US" altLang="zh-CN" b="0" i="1" smtClean="0">
                              <a:solidFill>
                                <a:schemeClr val="bg1"/>
                              </a:solidFill>
                              <a:latin typeface="Cambria Math" panose="02040503050406030204" pitchFamily="18" charset="0"/>
                            </a:rPr>
                          </m:ctrlPr>
                        </m:dPr>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𝑢</m:t>
                              </m:r>
                            </m:e>
                            <m:sub>
                              <m:r>
                                <a:rPr lang="en-US" altLang="zh-CN" b="0" i="1" smtClean="0">
                                  <a:solidFill>
                                    <a:schemeClr val="bg1"/>
                                  </a:solidFill>
                                  <a:latin typeface="Cambria Math" panose="02040503050406030204" pitchFamily="18" charset="0"/>
                                </a:rPr>
                                <m:t>𝑖</m:t>
                              </m:r>
                            </m:sub>
                          </m:sSub>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𝑣</m:t>
                              </m:r>
                            </m:e>
                            <m:sub>
                              <m:r>
                                <a:rPr lang="en-US" altLang="zh-CN" b="0" i="1" smtClean="0">
                                  <a:solidFill>
                                    <a:schemeClr val="bg1"/>
                                  </a:solidFill>
                                  <a:latin typeface="Cambria Math" panose="02040503050406030204" pitchFamily="18" charset="0"/>
                                </a:rPr>
                                <m:t>𝑖</m:t>
                              </m:r>
                            </m:sub>
                          </m:sSub>
                        </m:e>
                      </m:d>
                      <m:r>
                        <a:rPr lang="en-US" altLang="zh-CN" i="1">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𝛽</m:t>
                          </m:r>
                        </m:e>
                        <m:sub>
                          <m:r>
                            <a:rPr lang="en-US" altLang="zh-CN" b="0" i="1" smtClean="0">
                              <a:solidFill>
                                <a:schemeClr val="bg1"/>
                              </a:solidFill>
                              <a:latin typeface="Cambria Math" panose="02040503050406030204" pitchFamily="18" charset="0"/>
                            </a:rPr>
                            <m:t>1</m:t>
                          </m:r>
                        </m:sub>
                      </m:sSub>
                      <m:d>
                        <m:dPr>
                          <m:ctrlPr>
                            <a:rPr lang="en-US" altLang="zh-CN" i="1">
                              <a:solidFill>
                                <a:schemeClr val="bg1"/>
                              </a:solidFill>
                              <a:latin typeface="Cambria Math" panose="02040503050406030204" pitchFamily="18" charset="0"/>
                            </a:rPr>
                          </m:ctrlPr>
                        </m:dPr>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𝑢</m:t>
                              </m:r>
                            </m:e>
                            <m:sub>
                              <m:r>
                                <a:rPr lang="en-US" altLang="zh-CN" i="1">
                                  <a:solidFill>
                                    <a:schemeClr val="bg1"/>
                                  </a:solidFill>
                                  <a:latin typeface="Cambria Math" panose="02040503050406030204" pitchFamily="18" charset="0"/>
                                </a:rPr>
                                <m:t>𝑖</m:t>
                              </m:r>
                            </m:sub>
                          </m:sSub>
                          <m:r>
                            <a:rPr lang="en-US" altLang="zh-CN" i="1">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𝑣</m:t>
                              </m:r>
                            </m:e>
                            <m:sub>
                              <m:r>
                                <a:rPr lang="en-US" altLang="zh-CN" i="1">
                                  <a:solidFill>
                                    <a:schemeClr val="bg1"/>
                                  </a:solidFill>
                                  <a:latin typeface="Cambria Math" panose="02040503050406030204" pitchFamily="18" charset="0"/>
                                </a:rPr>
                                <m:t>𝑖</m:t>
                              </m:r>
                            </m:sub>
                          </m:sSub>
                        </m:e>
                      </m:d>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𝑖</m:t>
                          </m:r>
                          <m:r>
                            <a:rPr lang="en-US" altLang="zh-CN" b="0" i="1" smtClean="0">
                              <a:solidFill>
                                <a:schemeClr val="bg1"/>
                              </a:solidFill>
                              <a:latin typeface="Cambria Math" panose="02040503050406030204" pitchFamily="18" charset="0"/>
                            </a:rPr>
                            <m:t>1</m:t>
                          </m:r>
                        </m:sub>
                      </m:sSub>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𝜖</m:t>
                          </m:r>
                        </m:e>
                        <m:sub>
                          <m:r>
                            <a:rPr lang="en-US" altLang="zh-CN" b="0" i="1" smtClean="0">
                              <a:solidFill>
                                <a:schemeClr val="bg1"/>
                              </a:solidFill>
                              <a:latin typeface="Cambria Math" panose="02040503050406030204" pitchFamily="18" charset="0"/>
                            </a:rPr>
                            <m:t>𝑖</m:t>
                          </m:r>
                        </m:sub>
                      </m:sSub>
                    </m:oMath>
                  </m:oMathPara>
                </a14:m>
                <a:endParaRPr lang="zh-CN" altLang="en-US" dirty="0">
                  <a:solidFill>
                    <a:schemeClr val="bg1"/>
                  </a:solidFill>
                </a:endParaRPr>
              </a:p>
            </p:txBody>
          </p:sp>
        </mc:Choice>
        <mc:Fallback xmlns="">
          <p:sp>
            <p:nvSpPr>
              <p:cNvPr id="22" name="文本框 21">
                <a:extLst>
                  <a:ext uri="{FF2B5EF4-FFF2-40B4-BE49-F238E27FC236}">
                    <a16:creationId xmlns:a16="http://schemas.microsoft.com/office/drawing/2014/main" id="{F8BD35AB-B528-934A-991B-DEAC86E46918}"/>
                  </a:ext>
                </a:extLst>
              </p:cNvPr>
              <p:cNvSpPr txBox="1">
                <a:spLocks noRot="1" noChangeAspect="1" noMove="1" noResize="1" noEditPoints="1" noAdjustHandles="1" noChangeArrowheads="1" noChangeShapeType="1" noTextEdit="1"/>
              </p:cNvSpPr>
              <p:nvPr/>
            </p:nvSpPr>
            <p:spPr>
              <a:xfrm>
                <a:off x="438831" y="6061356"/>
                <a:ext cx="3409716" cy="276999"/>
              </a:xfrm>
              <a:prstGeom prst="rect">
                <a:avLst/>
              </a:prstGeom>
              <a:blipFill>
                <a:blip r:embed="rId7"/>
                <a:stretch>
                  <a:fillRect l="-1073" r="-17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0054A11-8208-08D6-34BC-3C3F503BFBFB}"/>
                  </a:ext>
                </a:extLst>
              </p:cNvPr>
              <p:cNvSpPr txBox="1"/>
              <p:nvPr/>
            </p:nvSpPr>
            <p:spPr>
              <a:xfrm>
                <a:off x="964071" y="1881958"/>
                <a:ext cx="2359236" cy="2918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solidFill>
                                <a:schemeClr val="bg1"/>
                              </a:solidFill>
                              <a:latin typeface="Cambria Math" panose="02040503050406030204" pitchFamily="18" charset="0"/>
                            </a:rPr>
                          </m:ctrlPr>
                        </m:accPr>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𝛽</m:t>
                              </m:r>
                            </m:e>
                            <m:sub>
                              <m:r>
                                <a:rPr lang="en-US" altLang="zh-CN" i="1">
                                  <a:solidFill>
                                    <a:schemeClr val="bg1"/>
                                  </a:solidFill>
                                  <a:latin typeface="Cambria Math" panose="02040503050406030204" pitchFamily="18" charset="0"/>
                                </a:rPr>
                                <m:t>𝑖</m:t>
                              </m:r>
                            </m:sub>
                          </m:sSub>
                        </m:e>
                      </m:acc>
                      <m:r>
                        <a:rPr lang="en-US" altLang="zh-CN" b="0" i="1" smtClean="0">
                          <a:solidFill>
                            <a:schemeClr val="bg1"/>
                          </a:solidFill>
                          <a:latin typeface="Cambria Math" panose="02040503050406030204" pitchFamily="18" charset="0"/>
                        </a:rPr>
                        <m:t>=</m:t>
                      </m:r>
                      <m:sSup>
                        <m:sSupPr>
                          <m:ctrlPr>
                            <a:rPr lang="zh-CN" altLang="zh-CN" i="1" smtClean="0">
                              <a:solidFill>
                                <a:schemeClr val="bg1"/>
                              </a:solidFill>
                              <a:latin typeface="Cambria Math" panose="02040503050406030204" pitchFamily="18" charset="0"/>
                            </a:rPr>
                          </m:ctrlPr>
                        </m:sSupPr>
                        <m:e>
                          <m:d>
                            <m:dPr>
                              <m:ctrlPr>
                                <a:rPr lang="zh-CN" altLang="zh-CN" i="1">
                                  <a:solidFill>
                                    <a:schemeClr val="bg1"/>
                                  </a:solidFill>
                                  <a:latin typeface="Cambria Math" panose="02040503050406030204" pitchFamily="18" charset="0"/>
                                </a:rPr>
                              </m:ctrlPr>
                            </m:dPr>
                            <m:e>
                              <m:sSup>
                                <m:sSupPr>
                                  <m:ctrlPr>
                                    <a:rPr lang="zh-CN" altLang="zh-CN" i="1">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𝑋</m:t>
                                  </m:r>
                                </m:e>
                                <m:sup>
                                  <m:r>
                                    <a:rPr lang="en-US" altLang="zh-CN" i="1">
                                      <a:solidFill>
                                        <a:schemeClr val="bg1"/>
                                      </a:solidFill>
                                      <a:latin typeface="Cambria Math" panose="02040503050406030204" pitchFamily="18" charset="0"/>
                                    </a:rPr>
                                    <m:t>𝑇</m:t>
                                  </m:r>
                                </m:sup>
                              </m:sSup>
                              <m:sSub>
                                <m:sSubPr>
                                  <m:ctrlPr>
                                    <a:rPr lang="zh-CN"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𝑊</m:t>
                                  </m:r>
                                </m:e>
                                <m:sub>
                                  <m:r>
                                    <a:rPr lang="en-US" altLang="zh-CN" i="1">
                                      <a:solidFill>
                                        <a:schemeClr val="bg1"/>
                                      </a:solidFill>
                                      <a:latin typeface="Cambria Math" panose="02040503050406030204" pitchFamily="18" charset="0"/>
                                    </a:rPr>
                                    <m:t>𝑖</m:t>
                                  </m:r>
                                </m:sub>
                              </m:sSub>
                              <m:r>
                                <a:rPr lang="en-US" altLang="zh-CN" i="1">
                                  <a:solidFill>
                                    <a:schemeClr val="bg1"/>
                                  </a:solidFill>
                                  <a:latin typeface="Cambria Math" panose="02040503050406030204" pitchFamily="18" charset="0"/>
                                </a:rPr>
                                <m:t>𝑋</m:t>
                              </m:r>
                            </m:e>
                          </m:d>
                        </m:e>
                        <m:sup>
                          <m:r>
                            <a:rPr lang="en-US" altLang="zh-CN" i="1">
                              <a:solidFill>
                                <a:schemeClr val="bg1"/>
                              </a:solidFill>
                              <a:latin typeface="Cambria Math" panose="02040503050406030204" pitchFamily="18" charset="0"/>
                            </a:rPr>
                            <m:t>−1</m:t>
                          </m:r>
                        </m:sup>
                      </m:sSup>
                      <m:sSup>
                        <m:sSupPr>
                          <m:ctrlPr>
                            <a:rPr lang="zh-CN" altLang="zh-CN" i="1">
                              <a:solidFill>
                                <a:schemeClr val="bg1"/>
                              </a:solidFill>
                              <a:latin typeface="Cambria Math" panose="02040503050406030204" pitchFamily="18" charset="0"/>
                            </a:rPr>
                          </m:ctrlPr>
                        </m:sSupPr>
                        <m:e>
                          <m:r>
                            <a:rPr lang="en-US" altLang="zh-CN" i="1">
                              <a:solidFill>
                                <a:schemeClr val="bg1"/>
                              </a:solidFill>
                              <a:latin typeface="Cambria Math" panose="02040503050406030204" pitchFamily="18" charset="0"/>
                            </a:rPr>
                            <m:t>𝑋</m:t>
                          </m:r>
                        </m:e>
                        <m:sup>
                          <m:r>
                            <a:rPr lang="en-US" altLang="zh-CN" i="1">
                              <a:solidFill>
                                <a:schemeClr val="bg1"/>
                              </a:solidFill>
                              <a:latin typeface="Cambria Math" panose="02040503050406030204" pitchFamily="18" charset="0"/>
                            </a:rPr>
                            <m:t>𝑇</m:t>
                          </m:r>
                        </m:sup>
                      </m:sSup>
                      <m:sSub>
                        <m:sSubPr>
                          <m:ctrlPr>
                            <a:rPr lang="zh-CN"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𝑊</m:t>
                          </m:r>
                        </m:e>
                        <m:sub>
                          <m:r>
                            <a:rPr lang="en-US" altLang="zh-CN" i="1">
                              <a:solidFill>
                                <a:schemeClr val="bg1"/>
                              </a:solidFill>
                              <a:latin typeface="Cambria Math" panose="02040503050406030204" pitchFamily="18" charset="0"/>
                            </a:rPr>
                            <m:t>𝑖</m:t>
                          </m:r>
                        </m:sub>
                      </m:sSub>
                      <m:r>
                        <a:rPr lang="en-US" altLang="zh-CN" i="1">
                          <a:solidFill>
                            <a:schemeClr val="bg1"/>
                          </a:solidFill>
                          <a:latin typeface="Cambria Math" panose="02040503050406030204" pitchFamily="18" charset="0"/>
                        </a:rPr>
                        <m:t>𝑦</m:t>
                      </m:r>
                    </m:oMath>
                  </m:oMathPara>
                </a14:m>
                <a:endParaRPr lang="zh-CN" altLang="en-US" dirty="0">
                  <a:solidFill>
                    <a:schemeClr val="bg1"/>
                  </a:solidFill>
                </a:endParaRPr>
              </a:p>
            </p:txBody>
          </p:sp>
        </mc:Choice>
        <mc:Fallback xmlns="">
          <p:sp>
            <p:nvSpPr>
              <p:cNvPr id="3" name="文本框 2">
                <a:extLst>
                  <a:ext uri="{FF2B5EF4-FFF2-40B4-BE49-F238E27FC236}">
                    <a16:creationId xmlns:a16="http://schemas.microsoft.com/office/drawing/2014/main" id="{70054A11-8208-08D6-34BC-3C3F503BFBFB}"/>
                  </a:ext>
                </a:extLst>
              </p:cNvPr>
              <p:cNvSpPr txBox="1">
                <a:spLocks noRot="1" noChangeAspect="1" noMove="1" noResize="1" noEditPoints="1" noAdjustHandles="1" noChangeArrowheads="1" noChangeShapeType="1" noTextEdit="1"/>
              </p:cNvSpPr>
              <p:nvPr/>
            </p:nvSpPr>
            <p:spPr>
              <a:xfrm>
                <a:off x="964071" y="1881958"/>
                <a:ext cx="2359236" cy="291875"/>
              </a:xfrm>
              <a:prstGeom prst="rect">
                <a:avLst/>
              </a:prstGeom>
              <a:blipFill>
                <a:blip r:embed="rId8"/>
                <a:stretch>
                  <a:fillRect l="-2842" t="-16667" r="-1809"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BBB2920-630F-AC39-473A-B74BB458A3F7}"/>
                  </a:ext>
                </a:extLst>
              </p:cNvPr>
              <p:cNvSpPr txBox="1"/>
              <p:nvPr/>
            </p:nvSpPr>
            <p:spPr>
              <a:xfrm>
                <a:off x="653468" y="1002102"/>
                <a:ext cx="4271245" cy="8798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𝑦</m:t>
                          </m:r>
                        </m:e>
                        <m:sub>
                          <m:r>
                            <a:rPr lang="en-US" altLang="zh-CN" b="0" i="1" smtClean="0">
                              <a:solidFill>
                                <a:schemeClr val="bg1"/>
                              </a:solidFill>
                              <a:latin typeface="Cambria Math" panose="02040503050406030204" pitchFamily="18" charset="0"/>
                            </a:rPr>
                            <m:t>𝑖</m:t>
                          </m:r>
                        </m:sub>
                      </m:sSub>
                      <m:r>
                        <a:rPr lang="en-US" altLang="zh-CN" b="0" i="1" smtClean="0">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𝛽</m:t>
                          </m:r>
                        </m:e>
                        <m:sub>
                          <m:r>
                            <a:rPr lang="en-US" altLang="zh-CN" i="1">
                              <a:solidFill>
                                <a:schemeClr val="bg1"/>
                              </a:solidFill>
                              <a:latin typeface="Cambria Math" panose="02040503050406030204" pitchFamily="18" charset="0"/>
                            </a:rPr>
                            <m:t>0</m:t>
                          </m:r>
                        </m:sub>
                      </m:sSub>
                      <m:d>
                        <m:dPr>
                          <m:ctrlPr>
                            <a:rPr lang="en-US" altLang="zh-CN" i="1">
                              <a:solidFill>
                                <a:schemeClr val="bg1"/>
                              </a:solidFill>
                              <a:latin typeface="Cambria Math" panose="02040503050406030204" pitchFamily="18" charset="0"/>
                            </a:rPr>
                          </m:ctrlPr>
                        </m:dPr>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𝑢</m:t>
                              </m:r>
                            </m:e>
                            <m:sub>
                              <m:r>
                                <a:rPr lang="en-US" altLang="zh-CN" i="1">
                                  <a:solidFill>
                                    <a:schemeClr val="bg1"/>
                                  </a:solidFill>
                                  <a:latin typeface="Cambria Math" panose="02040503050406030204" pitchFamily="18" charset="0"/>
                                </a:rPr>
                                <m:t>𝑖</m:t>
                              </m:r>
                            </m:sub>
                          </m:sSub>
                          <m:r>
                            <a:rPr lang="en-US" altLang="zh-CN" i="1">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𝑣</m:t>
                              </m:r>
                            </m:e>
                            <m:sub>
                              <m:r>
                                <a:rPr lang="en-US" altLang="zh-CN" i="1">
                                  <a:solidFill>
                                    <a:schemeClr val="bg1"/>
                                  </a:solidFill>
                                  <a:latin typeface="Cambria Math" panose="02040503050406030204" pitchFamily="18" charset="0"/>
                                </a:rPr>
                                <m:t>𝑖</m:t>
                              </m:r>
                            </m:sub>
                          </m:sSub>
                        </m:e>
                      </m:d>
                      <m:r>
                        <a:rPr lang="en-US" altLang="zh-CN" i="1">
                          <a:solidFill>
                            <a:schemeClr val="bg1"/>
                          </a:solidFill>
                          <a:latin typeface="Cambria Math" panose="02040503050406030204" pitchFamily="18" charset="0"/>
                        </a:rPr>
                        <m:t>+</m:t>
                      </m:r>
                      <m:nary>
                        <m:naryPr>
                          <m:chr m:val="∑"/>
                          <m:ctrlPr>
                            <a:rPr lang="en-US" altLang="zh-CN" b="0" i="1" smtClean="0">
                              <a:solidFill>
                                <a:schemeClr val="bg1"/>
                              </a:solidFill>
                              <a:latin typeface="Cambria Math" panose="02040503050406030204" pitchFamily="18" charset="0"/>
                            </a:rPr>
                          </m:ctrlPr>
                        </m:naryPr>
                        <m:sub>
                          <m:r>
                            <a:rPr lang="en-US" altLang="zh-CN" b="0" i="1" smtClean="0">
                              <a:solidFill>
                                <a:schemeClr val="bg1"/>
                              </a:solidFill>
                              <a:latin typeface="Cambria Math" panose="02040503050406030204" pitchFamily="18" charset="0"/>
                            </a:rPr>
                            <m:t>𝑗</m:t>
                          </m:r>
                          <m:r>
                            <a:rPr lang="en-US" altLang="zh-CN" b="0" i="1" smtClean="0">
                              <a:solidFill>
                                <a:schemeClr val="bg1"/>
                              </a:solidFill>
                              <a:latin typeface="Cambria Math" panose="02040503050406030204" pitchFamily="18" charset="0"/>
                            </a:rPr>
                            <m:t>=1</m:t>
                          </m:r>
                        </m:sub>
                        <m:sup>
                          <m:r>
                            <a:rPr lang="en-US" altLang="zh-CN" b="0" i="1" smtClean="0">
                              <a:solidFill>
                                <a:schemeClr val="bg1"/>
                              </a:solidFill>
                              <a:latin typeface="Cambria Math" panose="02040503050406030204" pitchFamily="18" charset="0"/>
                            </a:rPr>
                            <m:t>𝑚</m:t>
                          </m:r>
                        </m:sup>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𝛽</m:t>
                              </m:r>
                            </m:e>
                            <m:sub>
                              <m:r>
                                <a:rPr lang="en-US" altLang="zh-CN" b="0" i="1" smtClean="0">
                                  <a:solidFill>
                                    <a:schemeClr val="bg1"/>
                                  </a:solidFill>
                                  <a:latin typeface="Cambria Math" panose="02040503050406030204" pitchFamily="18" charset="0"/>
                                </a:rPr>
                                <m:t>𝑗</m:t>
                              </m:r>
                            </m:sub>
                          </m:sSub>
                          <m:d>
                            <m:dPr>
                              <m:ctrlPr>
                                <a:rPr lang="en-US" altLang="zh-CN" b="0" i="1" smtClean="0">
                                  <a:solidFill>
                                    <a:schemeClr val="bg1"/>
                                  </a:solidFill>
                                  <a:latin typeface="Cambria Math" panose="02040503050406030204" pitchFamily="18" charset="0"/>
                                </a:rPr>
                              </m:ctrlPr>
                            </m:dPr>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𝑢</m:t>
                                  </m:r>
                                </m:e>
                                <m:sub>
                                  <m:r>
                                    <a:rPr lang="en-US" altLang="zh-CN" b="0" i="1" smtClean="0">
                                      <a:solidFill>
                                        <a:schemeClr val="bg1"/>
                                      </a:solidFill>
                                      <a:latin typeface="Cambria Math" panose="02040503050406030204" pitchFamily="18" charset="0"/>
                                    </a:rPr>
                                    <m:t>𝑖</m:t>
                                  </m:r>
                                </m:sub>
                              </m:sSub>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𝑣</m:t>
                                  </m:r>
                                </m:e>
                                <m:sub>
                                  <m:r>
                                    <a:rPr lang="en-US" altLang="zh-CN" b="0" i="1" smtClean="0">
                                      <a:solidFill>
                                        <a:schemeClr val="bg1"/>
                                      </a:solidFill>
                                      <a:latin typeface="Cambria Math" panose="02040503050406030204" pitchFamily="18" charset="0"/>
                                    </a:rPr>
                                    <m:t>𝑖</m:t>
                                  </m:r>
                                </m:sub>
                              </m:sSub>
                            </m:e>
                          </m:d>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𝑖𝑗</m:t>
                              </m:r>
                            </m:sub>
                          </m:sSub>
                          <m:r>
                            <a:rPr lang="en-US" altLang="zh-CN" b="0" i="1" smtClean="0">
                              <a:solidFill>
                                <a:schemeClr val="bg1"/>
                              </a:solidFill>
                              <a:latin typeface="Cambria Math" panose="02040503050406030204" pitchFamily="18" charset="0"/>
                            </a:rPr>
                            <m:t>+</m:t>
                          </m:r>
                        </m:e>
                      </m:nary>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𝜖</m:t>
                          </m:r>
                        </m:e>
                        <m:sub>
                          <m:r>
                            <a:rPr lang="en-US" altLang="zh-CN" b="0" i="1" smtClean="0">
                              <a:solidFill>
                                <a:schemeClr val="bg1"/>
                              </a:solidFill>
                              <a:latin typeface="Cambria Math" panose="02040503050406030204" pitchFamily="18" charset="0"/>
                            </a:rPr>
                            <m:t>𝑖</m:t>
                          </m:r>
                        </m:sub>
                      </m:sSub>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7BBB2920-630F-AC39-473A-B74BB458A3F7}"/>
                  </a:ext>
                </a:extLst>
              </p:cNvPr>
              <p:cNvSpPr txBox="1">
                <a:spLocks noRot="1" noChangeAspect="1" noMove="1" noResize="1" noEditPoints="1" noAdjustHandles="1" noChangeArrowheads="1" noChangeShapeType="1" noTextEdit="1"/>
              </p:cNvSpPr>
              <p:nvPr/>
            </p:nvSpPr>
            <p:spPr>
              <a:xfrm>
                <a:off x="653468" y="1002102"/>
                <a:ext cx="4271245" cy="879856"/>
              </a:xfrm>
              <a:prstGeom prst="rect">
                <a:avLst/>
              </a:prstGeom>
              <a:blipFill>
                <a:blip r:embed="rId9"/>
                <a:stretch>
                  <a:fillRect/>
                </a:stretch>
              </a:blipFill>
            </p:spPr>
            <p:txBody>
              <a:bodyPr/>
              <a:lstStyle/>
              <a:p>
                <a:r>
                  <a:rPr lang="en-US">
                    <a:noFill/>
                  </a:rPr>
                  <a:t> </a:t>
                </a:r>
              </a:p>
            </p:txBody>
          </p:sp>
        </mc:Fallback>
      </mc:AlternateContent>
      <p:sp>
        <p:nvSpPr>
          <p:cNvPr id="4" name="文本框 3">
            <a:extLst>
              <a:ext uri="{FF2B5EF4-FFF2-40B4-BE49-F238E27FC236}">
                <a16:creationId xmlns:a16="http://schemas.microsoft.com/office/drawing/2014/main" id="{16EE0683-B384-47D7-0039-77FB558BB07D}"/>
              </a:ext>
            </a:extLst>
          </p:cNvPr>
          <p:cNvSpPr txBox="1"/>
          <p:nvPr/>
        </p:nvSpPr>
        <p:spPr>
          <a:xfrm>
            <a:off x="11008512" y="3691331"/>
            <a:ext cx="1183488" cy="1754326"/>
          </a:xfrm>
          <a:prstGeom prst="rect">
            <a:avLst/>
          </a:prstGeom>
          <a:noFill/>
        </p:spPr>
        <p:txBody>
          <a:bodyPr wrap="square" rtlCol="0">
            <a:spAutoFit/>
          </a:bodyPr>
          <a:lstStyle/>
          <a:p>
            <a:pPr algn="l"/>
            <a:r>
              <a:rPr lang="en-US" altLang="zh-CN">
                <a:solidFill>
                  <a:schemeClr val="bg1"/>
                </a:solidFill>
                <a:latin typeface="Calibri" panose="020F0502020204030204" pitchFamily="34" charset="0"/>
                <a:ea typeface="Calibri" panose="020F0502020204030204" pitchFamily="34" charset="0"/>
                <a:cs typeface="Calibri" panose="020F0502020204030204" pitchFamily="34" charset="0"/>
              </a:rPr>
              <a:t>10 cv:</a:t>
            </a:r>
          </a:p>
          <a:p>
            <a:pPr algn="l"/>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PCC:</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0.70</a:t>
            </a:r>
          </a:p>
          <a:p>
            <a:pPr algn="l"/>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MAE: 1.34</a:t>
            </a:r>
          </a:p>
          <a:p>
            <a:pPr algn="l"/>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MSE: 3.78</a:t>
            </a:r>
          </a:p>
          <a:p>
            <a:pPr algn="l"/>
            <a:endParaRPr lang="en-US" altLang="zh-CN">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l"/>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R^2: 0.46</a:t>
            </a:r>
            <a:endParaRPr lang="zh-CN" altLang="en-US" dirty="0">
              <a:solidFill>
                <a:schemeClr val="bg1"/>
              </a:solidFill>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2EF2B939-00BC-1FDB-0D55-F235AAC6B58F}"/>
              </a:ext>
            </a:extLst>
          </p:cNvPr>
          <p:cNvSpPr txBox="1"/>
          <p:nvPr/>
        </p:nvSpPr>
        <p:spPr>
          <a:xfrm>
            <a:off x="376552" y="6455425"/>
            <a:ext cx="2657902" cy="307777"/>
          </a:xfrm>
          <a:prstGeom prst="rect">
            <a:avLst/>
          </a:prstGeom>
          <a:noFill/>
        </p:spPr>
        <p:txBody>
          <a:bodyPr wrap="square" rtlCol="0">
            <a:spAutoFit/>
          </a:bodyPr>
          <a:lstStyle/>
          <a:p>
            <a:pPr algn="l"/>
            <a:r>
              <a:rPr lang="en-US" altLang="zh-CN" sz="1400" dirty="0">
                <a:solidFill>
                  <a:schemeClr val="bg1"/>
                </a:solidFill>
              </a:rPr>
              <a:t>where x: Aak1  y: </a:t>
            </a:r>
            <a:r>
              <a:rPr lang="en-US" altLang="zh-CN" sz="1400" dirty="0" err="1">
                <a:solidFill>
                  <a:schemeClr val="bg1"/>
                </a:solidFill>
              </a:rPr>
              <a:t>Abat</a:t>
            </a:r>
            <a:endParaRPr lang="zh-CN" altLang="en-US" sz="1400" dirty="0">
              <a:solidFill>
                <a:schemeClr val="bg1"/>
              </a:solidFill>
            </a:endParaRPr>
          </a:p>
        </p:txBody>
      </p:sp>
    </p:spTree>
    <p:extLst>
      <p:ext uri="{BB962C8B-B14F-4D97-AF65-F5344CB8AC3E}">
        <p14:creationId xmlns:p14="http://schemas.microsoft.com/office/powerpoint/2010/main" val="888484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EC73F8-E7B9-A289-B8A2-3F9BFE6605C1}"/>
              </a:ext>
            </a:extLst>
          </p:cNvPr>
          <p:cNvSpPr>
            <a:spLocks noGrp="1"/>
          </p:cNvSpPr>
          <p:nvPr>
            <p:ph type="title"/>
          </p:nvPr>
        </p:nvSpPr>
        <p:spPr>
          <a:xfrm>
            <a:off x="594360" y="0"/>
            <a:ext cx="11201621" cy="864764"/>
          </a:xfrm>
        </p:spPr>
        <p:txBody>
          <a:bodyPr>
            <a:normAutofit/>
          </a:bodyPr>
          <a:lstStyle/>
          <a:p>
            <a:r>
              <a:rPr lang="en-US" altLang="zh-CN" dirty="0"/>
              <a:t>Fitting and Prediction results</a:t>
            </a:r>
            <a:endParaRPr lang="zh-CN" altLang="en-US" dirty="0"/>
          </a:p>
        </p:txBody>
      </p:sp>
      <p:pic>
        <p:nvPicPr>
          <p:cNvPr id="13" name="图片 12">
            <a:extLst>
              <a:ext uri="{FF2B5EF4-FFF2-40B4-BE49-F238E27FC236}">
                <a16:creationId xmlns:a16="http://schemas.microsoft.com/office/drawing/2014/main" id="{FDDF22E0-B381-6BA1-4FDC-CFCE6600E27A}"/>
              </a:ext>
            </a:extLst>
          </p:cNvPr>
          <p:cNvPicPr>
            <a:picLocks noChangeAspect="1"/>
          </p:cNvPicPr>
          <p:nvPr/>
        </p:nvPicPr>
        <p:blipFill>
          <a:blip r:embed="rId3"/>
          <a:stretch>
            <a:fillRect/>
          </a:stretch>
        </p:blipFill>
        <p:spPr>
          <a:xfrm>
            <a:off x="4677208" y="1589377"/>
            <a:ext cx="3646333" cy="2829760"/>
          </a:xfrm>
          <a:prstGeom prst="rect">
            <a:avLst/>
          </a:prstGeom>
        </p:spPr>
      </p:pic>
      <p:pic>
        <p:nvPicPr>
          <p:cNvPr id="15" name="图片 14">
            <a:extLst>
              <a:ext uri="{FF2B5EF4-FFF2-40B4-BE49-F238E27FC236}">
                <a16:creationId xmlns:a16="http://schemas.microsoft.com/office/drawing/2014/main" id="{A45633F8-199E-060B-A4E5-C1D47E61F624}"/>
              </a:ext>
            </a:extLst>
          </p:cNvPr>
          <p:cNvPicPr>
            <a:picLocks noChangeAspect="1"/>
          </p:cNvPicPr>
          <p:nvPr/>
        </p:nvPicPr>
        <p:blipFill rotWithShape="1">
          <a:blip r:embed="rId4"/>
          <a:srcRect l="4352" b="4099"/>
          <a:stretch/>
        </p:blipFill>
        <p:spPr>
          <a:xfrm>
            <a:off x="8594595" y="1589377"/>
            <a:ext cx="3406055" cy="2679799"/>
          </a:xfrm>
          <a:prstGeom prst="rect">
            <a:avLst/>
          </a:prstGeom>
        </p:spPr>
      </p:pic>
      <p:pic>
        <p:nvPicPr>
          <p:cNvPr id="19" name="图片 18" descr="图表&#10;&#10;描述已自动生成">
            <a:extLst>
              <a:ext uri="{FF2B5EF4-FFF2-40B4-BE49-F238E27FC236}">
                <a16:creationId xmlns:a16="http://schemas.microsoft.com/office/drawing/2014/main" id="{DD9C1A17-4309-D8CF-6CBF-D67827DEBBD3}"/>
              </a:ext>
            </a:extLst>
          </p:cNvPr>
          <p:cNvPicPr>
            <a:picLocks noChangeAspect="1"/>
          </p:cNvPicPr>
          <p:nvPr/>
        </p:nvPicPr>
        <p:blipFill rotWithShape="1">
          <a:blip r:embed="rId5">
            <a:extLst>
              <a:ext uri="{28A0092B-C50C-407E-A947-70E740481C1C}">
                <a14:useLocalDpi xmlns:a14="http://schemas.microsoft.com/office/drawing/2010/main" val="0"/>
              </a:ext>
            </a:extLst>
          </a:blip>
          <a:srcRect t="6527" b="5658"/>
          <a:stretch/>
        </p:blipFill>
        <p:spPr>
          <a:xfrm>
            <a:off x="100084" y="1589377"/>
            <a:ext cx="4319616" cy="2362691"/>
          </a:xfrm>
          <a:prstGeom prst="rect">
            <a:avLst/>
          </a:prstGeom>
        </p:spPr>
      </p:pic>
      <p:pic>
        <p:nvPicPr>
          <p:cNvPr id="21" name="图片 20">
            <a:extLst>
              <a:ext uri="{FF2B5EF4-FFF2-40B4-BE49-F238E27FC236}">
                <a16:creationId xmlns:a16="http://schemas.microsoft.com/office/drawing/2014/main" id="{FAA65862-171B-2DAE-7080-9172F7AC52CA}"/>
              </a:ext>
            </a:extLst>
          </p:cNvPr>
          <p:cNvPicPr>
            <a:picLocks noChangeAspect="1"/>
          </p:cNvPicPr>
          <p:nvPr/>
        </p:nvPicPr>
        <p:blipFill rotWithShape="1">
          <a:blip r:embed="rId6"/>
          <a:srcRect t="1293"/>
          <a:stretch/>
        </p:blipFill>
        <p:spPr>
          <a:xfrm>
            <a:off x="3494591" y="4419137"/>
            <a:ext cx="3000400" cy="2482428"/>
          </a:xfrm>
          <a:prstGeom prst="rect">
            <a:avLst/>
          </a:prstGeom>
        </p:spPr>
      </p:pic>
      <p:sp>
        <p:nvSpPr>
          <p:cNvPr id="22" name="文本框 21">
            <a:extLst>
              <a:ext uri="{FF2B5EF4-FFF2-40B4-BE49-F238E27FC236}">
                <a16:creationId xmlns:a16="http://schemas.microsoft.com/office/drawing/2014/main" id="{1563FCF7-8405-F37D-1CFA-2635D6DF31A0}"/>
              </a:ext>
            </a:extLst>
          </p:cNvPr>
          <p:cNvSpPr txBox="1"/>
          <p:nvPr/>
        </p:nvSpPr>
        <p:spPr>
          <a:xfrm>
            <a:off x="984267" y="1303135"/>
            <a:ext cx="4592320" cy="307777"/>
          </a:xfrm>
          <a:prstGeom prst="rect">
            <a:avLst/>
          </a:prstGeom>
          <a:noFill/>
        </p:spPr>
        <p:txBody>
          <a:bodyPr wrap="square" rtlCol="0">
            <a:spAutoFit/>
          </a:bodyPr>
          <a:lstStyle/>
          <a:p>
            <a:pPr algn="l"/>
            <a:r>
              <a:rPr lang="en-US" altLang="zh-CN" sz="1400" dirty="0">
                <a:solidFill>
                  <a:schemeClr val="bg1"/>
                </a:solidFill>
              </a:rPr>
              <a:t>Violin plot of Moran Index distribution</a:t>
            </a:r>
            <a:endParaRPr lang="zh-CN" altLang="en-US" sz="1400" dirty="0">
              <a:solidFill>
                <a:schemeClr val="bg1"/>
              </a:solidFill>
            </a:endParaRPr>
          </a:p>
        </p:txBody>
      </p:sp>
      <p:sp>
        <p:nvSpPr>
          <p:cNvPr id="23" name="文本框 22">
            <a:extLst>
              <a:ext uri="{FF2B5EF4-FFF2-40B4-BE49-F238E27FC236}">
                <a16:creationId xmlns:a16="http://schemas.microsoft.com/office/drawing/2014/main" id="{A61CE620-053D-641B-4488-BEBB9BDAE28A}"/>
              </a:ext>
            </a:extLst>
          </p:cNvPr>
          <p:cNvSpPr txBox="1"/>
          <p:nvPr/>
        </p:nvSpPr>
        <p:spPr>
          <a:xfrm>
            <a:off x="6265334" y="1281600"/>
            <a:ext cx="5926666" cy="307777"/>
          </a:xfrm>
          <a:prstGeom prst="rect">
            <a:avLst/>
          </a:prstGeom>
          <a:noFill/>
        </p:spPr>
        <p:txBody>
          <a:bodyPr wrap="square" rtlCol="0">
            <a:spAutoFit/>
          </a:bodyPr>
          <a:lstStyle/>
          <a:p>
            <a:pPr algn="l"/>
            <a:r>
              <a:rPr lang="en-US" altLang="zh-CN" sz="1400" dirty="0">
                <a:solidFill>
                  <a:schemeClr val="bg1"/>
                </a:solidFill>
              </a:rPr>
              <a:t>Model fitting result for genes with various Moran index</a:t>
            </a:r>
            <a:endParaRPr lang="zh-CN" altLang="en-US" sz="1400" dirty="0">
              <a:solidFill>
                <a:schemeClr val="bg1"/>
              </a:solidFill>
            </a:endParaRPr>
          </a:p>
        </p:txBody>
      </p:sp>
      <p:pic>
        <p:nvPicPr>
          <p:cNvPr id="25" name="图片 24">
            <a:extLst>
              <a:ext uri="{FF2B5EF4-FFF2-40B4-BE49-F238E27FC236}">
                <a16:creationId xmlns:a16="http://schemas.microsoft.com/office/drawing/2014/main" id="{EEE1502C-285C-1121-2B16-C52213E3277E}"/>
              </a:ext>
            </a:extLst>
          </p:cNvPr>
          <p:cNvPicPr>
            <a:picLocks noChangeAspect="1"/>
          </p:cNvPicPr>
          <p:nvPr/>
        </p:nvPicPr>
        <p:blipFill>
          <a:blip r:embed="rId7"/>
          <a:stretch>
            <a:fillRect/>
          </a:stretch>
        </p:blipFill>
        <p:spPr>
          <a:xfrm>
            <a:off x="6383683" y="4444201"/>
            <a:ext cx="2804728" cy="2457364"/>
          </a:xfrm>
          <a:prstGeom prst="rect">
            <a:avLst/>
          </a:prstGeom>
        </p:spPr>
      </p:pic>
      <p:pic>
        <p:nvPicPr>
          <p:cNvPr id="27" name="图片 26">
            <a:extLst>
              <a:ext uri="{FF2B5EF4-FFF2-40B4-BE49-F238E27FC236}">
                <a16:creationId xmlns:a16="http://schemas.microsoft.com/office/drawing/2014/main" id="{EE75B24F-DB34-3EF6-728C-53A13073795E}"/>
              </a:ext>
            </a:extLst>
          </p:cNvPr>
          <p:cNvPicPr>
            <a:picLocks noChangeAspect="1"/>
          </p:cNvPicPr>
          <p:nvPr/>
        </p:nvPicPr>
        <p:blipFill>
          <a:blip r:embed="rId8"/>
          <a:stretch>
            <a:fillRect/>
          </a:stretch>
        </p:blipFill>
        <p:spPr>
          <a:xfrm>
            <a:off x="9151278" y="4462702"/>
            <a:ext cx="2796118" cy="2438863"/>
          </a:xfrm>
          <a:prstGeom prst="rect">
            <a:avLst/>
          </a:prstGeom>
        </p:spPr>
      </p:pic>
      <p:sp>
        <p:nvSpPr>
          <p:cNvPr id="28" name="文本框 27">
            <a:extLst>
              <a:ext uri="{FF2B5EF4-FFF2-40B4-BE49-F238E27FC236}">
                <a16:creationId xmlns:a16="http://schemas.microsoft.com/office/drawing/2014/main" id="{B79EA5E1-39C5-3354-F5DB-D80425B1AD9D}"/>
              </a:ext>
            </a:extLst>
          </p:cNvPr>
          <p:cNvSpPr txBox="1"/>
          <p:nvPr/>
        </p:nvSpPr>
        <p:spPr>
          <a:xfrm>
            <a:off x="91465" y="5323855"/>
            <a:ext cx="3149151" cy="369332"/>
          </a:xfrm>
          <a:prstGeom prst="rect">
            <a:avLst/>
          </a:prstGeom>
          <a:noFill/>
        </p:spPr>
        <p:txBody>
          <a:bodyPr wrap="square" rtlCol="0">
            <a:spAutoFit/>
          </a:bodyPr>
          <a:lstStyle/>
          <a:p>
            <a:pPr algn="l"/>
            <a:r>
              <a:rPr lang="en-US" altLang="zh-CN" dirty="0">
                <a:solidFill>
                  <a:schemeClr val="bg1"/>
                </a:solidFill>
              </a:rPr>
              <a:t>Result comparison for H-H</a:t>
            </a:r>
            <a:endParaRPr lang="zh-CN" altLang="en-US" dirty="0">
              <a:solidFill>
                <a:schemeClr val="bg1"/>
              </a:solidFill>
            </a:endParaRPr>
          </a:p>
        </p:txBody>
      </p:sp>
      <p:sp>
        <p:nvSpPr>
          <p:cNvPr id="29" name="箭头: 右 28">
            <a:extLst>
              <a:ext uri="{FF2B5EF4-FFF2-40B4-BE49-F238E27FC236}">
                <a16:creationId xmlns:a16="http://schemas.microsoft.com/office/drawing/2014/main" id="{07CA697E-6E44-7821-9052-9B32A46B4BC4}"/>
              </a:ext>
            </a:extLst>
          </p:cNvPr>
          <p:cNvSpPr/>
          <p:nvPr/>
        </p:nvSpPr>
        <p:spPr>
          <a:xfrm>
            <a:off x="3075093" y="5357707"/>
            <a:ext cx="419498" cy="311573"/>
          </a:xfrm>
          <a:prstGeom prst="rightArrow">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EBD3A1D5-F9F8-40D4-11A0-D2853C6B30FD}"/>
              </a:ext>
            </a:extLst>
          </p:cNvPr>
          <p:cNvSpPr txBox="1"/>
          <p:nvPr/>
        </p:nvSpPr>
        <p:spPr>
          <a:xfrm>
            <a:off x="1856798" y="3952068"/>
            <a:ext cx="2014503" cy="338554"/>
          </a:xfrm>
          <a:prstGeom prst="rect">
            <a:avLst/>
          </a:prstGeom>
          <a:noFill/>
        </p:spPr>
        <p:txBody>
          <a:bodyPr wrap="square" rtlCol="0">
            <a:spAutoFit/>
          </a:bodyPr>
          <a:lstStyle/>
          <a:p>
            <a:pPr algn="l"/>
            <a:r>
              <a:rPr lang="en-US" altLang="zh-CN" sz="1600" dirty="0">
                <a:solidFill>
                  <a:schemeClr val="bg1"/>
                </a:solidFill>
              </a:rPr>
              <a:t>Dataset 31</a:t>
            </a:r>
            <a:endParaRPr lang="zh-CN" altLang="en-US" sz="1600" dirty="0">
              <a:solidFill>
                <a:schemeClr val="bg1"/>
              </a:solidFill>
            </a:endParaRPr>
          </a:p>
        </p:txBody>
      </p:sp>
    </p:spTree>
    <p:extLst>
      <p:ext uri="{BB962C8B-B14F-4D97-AF65-F5344CB8AC3E}">
        <p14:creationId xmlns:p14="http://schemas.microsoft.com/office/powerpoint/2010/main" val="586937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BBE99-ACB6-323B-D7F4-CAF189D5C036}"/>
              </a:ext>
            </a:extLst>
          </p:cNvPr>
          <p:cNvSpPr>
            <a:spLocks noGrp="1"/>
          </p:cNvSpPr>
          <p:nvPr>
            <p:ph type="title"/>
          </p:nvPr>
        </p:nvSpPr>
        <p:spPr>
          <a:xfrm>
            <a:off x="594360" y="0"/>
            <a:ext cx="11597640" cy="864764"/>
          </a:xfrm>
        </p:spPr>
        <p:txBody>
          <a:bodyPr>
            <a:normAutofit/>
          </a:bodyPr>
          <a:lstStyle/>
          <a:p>
            <a:r>
              <a:rPr lang="en-US" altLang="zh-CN" sz="3200"/>
              <a:t>MGWR-Multiscale Geographically Weighted Regression</a:t>
            </a:r>
            <a:endParaRPr lang="zh-CN" altLang="en-US" sz="320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5165DBC-F588-8E6B-0989-E6B39F09F3F9}"/>
                  </a:ext>
                </a:extLst>
              </p:cNvPr>
              <p:cNvSpPr txBox="1"/>
              <p:nvPr/>
            </p:nvSpPr>
            <p:spPr>
              <a:xfrm>
                <a:off x="594360" y="1604583"/>
                <a:ext cx="4577407" cy="787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𝑦</m:t>
                          </m:r>
                        </m:e>
                        <m:sub>
                          <m:r>
                            <a:rPr lang="en-US" altLang="zh-CN" b="0" i="1" smtClean="0">
                              <a:solidFill>
                                <a:schemeClr val="bg1"/>
                              </a:solidFill>
                              <a:latin typeface="Cambria Math" panose="02040503050406030204" pitchFamily="18" charset="0"/>
                            </a:rPr>
                            <m:t>𝑖</m:t>
                          </m:r>
                        </m:sub>
                      </m:sSub>
                      <m:r>
                        <a:rPr lang="en-US" altLang="zh-CN" b="0" i="1" smtClean="0">
                          <a:solidFill>
                            <a:schemeClr val="bg1"/>
                          </a:solidFill>
                          <a:latin typeface="Cambria Math" panose="02040503050406030204" pitchFamily="18" charset="0"/>
                        </a:rPr>
                        <m:t>=</m:t>
                      </m:r>
                      <m:nary>
                        <m:naryPr>
                          <m:chr m:val="∑"/>
                          <m:ctrlPr>
                            <a:rPr lang="en-US" altLang="zh-CN" b="0" i="1" smtClean="0">
                              <a:solidFill>
                                <a:schemeClr val="bg1"/>
                              </a:solidFill>
                              <a:latin typeface="Cambria Math" panose="02040503050406030204" pitchFamily="18" charset="0"/>
                            </a:rPr>
                          </m:ctrlPr>
                        </m:naryPr>
                        <m:sub>
                          <m:r>
                            <a:rPr lang="en-US" altLang="zh-CN" b="0" i="1" smtClean="0">
                              <a:solidFill>
                                <a:schemeClr val="bg1"/>
                              </a:solidFill>
                              <a:latin typeface="Cambria Math" panose="02040503050406030204" pitchFamily="18" charset="0"/>
                            </a:rPr>
                            <m:t>𝑗</m:t>
                          </m:r>
                          <m:r>
                            <a:rPr lang="en-US" altLang="zh-CN" b="0" i="1" smtClean="0">
                              <a:solidFill>
                                <a:schemeClr val="bg1"/>
                              </a:solidFill>
                              <a:latin typeface="Cambria Math" panose="02040503050406030204" pitchFamily="18" charset="0"/>
                            </a:rPr>
                            <m:t>=1</m:t>
                          </m:r>
                        </m:sub>
                        <m:sup>
                          <m:r>
                            <a:rPr lang="en-US" altLang="zh-CN" b="0" i="1" smtClean="0">
                              <a:solidFill>
                                <a:schemeClr val="bg1"/>
                              </a:solidFill>
                              <a:latin typeface="Cambria Math" panose="02040503050406030204" pitchFamily="18" charset="0"/>
                            </a:rPr>
                            <m:t>𝑚</m:t>
                          </m:r>
                        </m:sup>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𝛽</m:t>
                              </m:r>
                            </m:e>
                            <m:sub>
                              <m:r>
                                <a:rPr lang="en-US" altLang="zh-CN" i="1">
                                  <a:solidFill>
                                    <a:schemeClr val="bg1"/>
                                  </a:solidFill>
                                  <a:latin typeface="Cambria Math" panose="02040503050406030204" pitchFamily="18" charset="0"/>
                                </a:rPr>
                                <m:t>0</m:t>
                              </m:r>
                            </m:sub>
                          </m:sSub>
                          <m:d>
                            <m:dPr>
                              <m:ctrlPr>
                                <a:rPr lang="en-US" altLang="zh-CN" i="1">
                                  <a:solidFill>
                                    <a:schemeClr val="bg1"/>
                                  </a:solidFill>
                                  <a:latin typeface="Cambria Math" panose="02040503050406030204" pitchFamily="18" charset="0"/>
                                </a:rPr>
                              </m:ctrlPr>
                            </m:dPr>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𝑢</m:t>
                                  </m:r>
                                </m:e>
                                <m:sub>
                                  <m:r>
                                    <a:rPr lang="en-US" altLang="zh-CN" i="1">
                                      <a:solidFill>
                                        <a:schemeClr val="bg1"/>
                                      </a:solidFill>
                                      <a:latin typeface="Cambria Math" panose="02040503050406030204" pitchFamily="18" charset="0"/>
                                    </a:rPr>
                                    <m:t>𝑖</m:t>
                                  </m:r>
                                </m:sub>
                              </m:sSub>
                              <m:r>
                                <a:rPr lang="en-US" altLang="zh-CN" i="1">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𝑣</m:t>
                                  </m:r>
                                </m:e>
                                <m:sub>
                                  <m:r>
                                    <a:rPr lang="en-US" altLang="zh-CN" i="1">
                                      <a:solidFill>
                                        <a:schemeClr val="bg1"/>
                                      </a:solidFill>
                                      <a:latin typeface="Cambria Math" panose="02040503050406030204" pitchFamily="18" charset="0"/>
                                    </a:rPr>
                                    <m:t>𝑖</m:t>
                                  </m:r>
                                </m:sub>
                              </m:sSub>
                            </m:e>
                          </m:d>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𝑖𝑗</m:t>
                              </m:r>
                            </m:sub>
                          </m:sSub>
                        </m:e>
                      </m:nary>
                      <m:r>
                        <a:rPr lang="en-US" altLang="zh-CN" i="1">
                          <a:solidFill>
                            <a:schemeClr val="bg1"/>
                          </a:solidFill>
                          <a:latin typeface="Cambria Math" panose="02040503050406030204" pitchFamily="18" charset="0"/>
                        </a:rPr>
                        <m:t>+</m:t>
                      </m:r>
                      <m:nary>
                        <m:naryPr>
                          <m:chr m:val="∑"/>
                          <m:ctrlPr>
                            <a:rPr lang="en-US" altLang="zh-CN" b="0" i="1" smtClean="0">
                              <a:solidFill>
                                <a:schemeClr val="bg1"/>
                              </a:solidFill>
                              <a:latin typeface="Cambria Math" panose="02040503050406030204" pitchFamily="18" charset="0"/>
                            </a:rPr>
                          </m:ctrlPr>
                        </m:naryPr>
                        <m:sub>
                          <m:r>
                            <a:rPr lang="en-US" altLang="zh-CN" b="0" i="1" smtClean="0">
                              <a:solidFill>
                                <a:schemeClr val="bg1"/>
                              </a:solidFill>
                              <a:latin typeface="Cambria Math" panose="02040503050406030204" pitchFamily="18" charset="0"/>
                            </a:rPr>
                            <m:t>𝑗</m:t>
                          </m:r>
                          <m:r>
                            <a:rPr lang="en-US" altLang="zh-CN" b="0" i="1" smtClean="0">
                              <a:solidFill>
                                <a:schemeClr val="bg1"/>
                              </a:solidFill>
                              <a:latin typeface="Cambria Math" panose="02040503050406030204" pitchFamily="18" charset="0"/>
                            </a:rPr>
                            <m:t>=1</m:t>
                          </m:r>
                        </m:sub>
                        <m:sup>
                          <m:r>
                            <a:rPr lang="en-US" altLang="zh-CN" b="0" i="1" smtClean="0">
                              <a:solidFill>
                                <a:schemeClr val="bg1"/>
                              </a:solidFill>
                              <a:latin typeface="Cambria Math" panose="02040503050406030204" pitchFamily="18" charset="0"/>
                            </a:rPr>
                            <m:t>𝑚</m:t>
                          </m:r>
                        </m:sup>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𝛽</m:t>
                              </m:r>
                            </m:e>
                            <m:sub>
                              <m:r>
                                <a:rPr lang="en-US" altLang="zh-CN" b="0" i="1" smtClean="0">
                                  <a:solidFill>
                                    <a:schemeClr val="bg1"/>
                                  </a:solidFill>
                                  <a:latin typeface="Cambria Math" panose="02040503050406030204" pitchFamily="18" charset="0"/>
                                </a:rPr>
                                <m:t>𝑏𝑤𝑗</m:t>
                              </m:r>
                            </m:sub>
                          </m:sSub>
                          <m:d>
                            <m:dPr>
                              <m:ctrlPr>
                                <a:rPr lang="en-US" altLang="zh-CN" b="0" i="1" smtClean="0">
                                  <a:solidFill>
                                    <a:schemeClr val="bg1"/>
                                  </a:solidFill>
                                  <a:latin typeface="Cambria Math" panose="02040503050406030204" pitchFamily="18" charset="0"/>
                                </a:rPr>
                              </m:ctrlPr>
                            </m:dPr>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𝑢</m:t>
                                  </m:r>
                                </m:e>
                                <m:sub>
                                  <m:r>
                                    <a:rPr lang="en-US" altLang="zh-CN" b="0" i="1" smtClean="0">
                                      <a:solidFill>
                                        <a:schemeClr val="bg1"/>
                                      </a:solidFill>
                                      <a:latin typeface="Cambria Math" panose="02040503050406030204" pitchFamily="18" charset="0"/>
                                    </a:rPr>
                                    <m:t>𝑖</m:t>
                                  </m:r>
                                </m:sub>
                              </m:sSub>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𝑣</m:t>
                                  </m:r>
                                </m:e>
                                <m:sub>
                                  <m:r>
                                    <a:rPr lang="en-US" altLang="zh-CN" b="0" i="1" smtClean="0">
                                      <a:solidFill>
                                        <a:schemeClr val="bg1"/>
                                      </a:solidFill>
                                      <a:latin typeface="Cambria Math" panose="02040503050406030204" pitchFamily="18" charset="0"/>
                                    </a:rPr>
                                    <m:t>𝑖</m:t>
                                  </m:r>
                                </m:sub>
                              </m:sSub>
                            </m:e>
                          </m:d>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𝑖𝑗</m:t>
                              </m:r>
                            </m:sub>
                          </m:sSub>
                          <m:r>
                            <a:rPr lang="en-US" altLang="zh-CN" b="0" i="1" smtClean="0">
                              <a:solidFill>
                                <a:schemeClr val="bg1"/>
                              </a:solidFill>
                              <a:latin typeface="Cambria Math" panose="02040503050406030204" pitchFamily="18" charset="0"/>
                            </a:rPr>
                            <m:t>+</m:t>
                          </m:r>
                        </m:e>
                      </m:nary>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𝜖</m:t>
                          </m:r>
                        </m:e>
                        <m:sub>
                          <m:r>
                            <a:rPr lang="en-US" altLang="zh-CN" b="0" i="1" smtClean="0">
                              <a:solidFill>
                                <a:schemeClr val="bg1"/>
                              </a:solidFill>
                              <a:latin typeface="Cambria Math" panose="02040503050406030204" pitchFamily="18" charset="0"/>
                            </a:rPr>
                            <m:t>𝑖</m:t>
                          </m:r>
                        </m:sub>
                      </m:sSub>
                    </m:oMath>
                  </m:oMathPara>
                </a14:m>
                <a:endParaRPr lang="zh-CN" altLang="en-US">
                  <a:solidFill>
                    <a:schemeClr val="bg1"/>
                  </a:solidFill>
                </a:endParaRPr>
              </a:p>
            </p:txBody>
          </p:sp>
        </mc:Choice>
        <mc:Fallback xmlns="">
          <p:sp>
            <p:nvSpPr>
              <p:cNvPr id="6" name="文本框 5">
                <a:extLst>
                  <a:ext uri="{FF2B5EF4-FFF2-40B4-BE49-F238E27FC236}">
                    <a16:creationId xmlns:a16="http://schemas.microsoft.com/office/drawing/2014/main" id="{85165DBC-F588-8E6B-0989-E6B39F09F3F9}"/>
                  </a:ext>
                </a:extLst>
              </p:cNvPr>
              <p:cNvSpPr txBox="1">
                <a:spLocks noRot="1" noChangeAspect="1" noMove="1" noResize="1" noEditPoints="1" noAdjustHandles="1" noChangeArrowheads="1" noChangeShapeType="1" noTextEdit="1"/>
              </p:cNvSpPr>
              <p:nvPr/>
            </p:nvSpPr>
            <p:spPr>
              <a:xfrm>
                <a:off x="594360" y="1604583"/>
                <a:ext cx="4577407" cy="787523"/>
              </a:xfrm>
              <a:prstGeom prst="rect">
                <a:avLst/>
              </a:prstGeom>
              <a:blipFill>
                <a:blip r:embed="rId3"/>
                <a:stretch>
                  <a:fillRect/>
                </a:stretch>
              </a:blipFill>
            </p:spPr>
            <p:txBody>
              <a:bodyPr/>
              <a:lstStyle/>
              <a:p>
                <a:r>
                  <a:rPr lang="en-US">
                    <a:noFill/>
                  </a:rPr>
                  <a:t> </a:t>
                </a:r>
              </a:p>
            </p:txBody>
          </p:sp>
        </mc:Fallback>
      </mc:AlternateContent>
      <p:sp>
        <p:nvSpPr>
          <p:cNvPr id="7" name="文本框 6">
            <a:extLst>
              <a:ext uri="{FF2B5EF4-FFF2-40B4-BE49-F238E27FC236}">
                <a16:creationId xmlns:a16="http://schemas.microsoft.com/office/drawing/2014/main" id="{4C92911B-D744-9C56-A24E-84E5E59D4429}"/>
              </a:ext>
            </a:extLst>
          </p:cNvPr>
          <p:cNvSpPr txBox="1"/>
          <p:nvPr/>
        </p:nvSpPr>
        <p:spPr>
          <a:xfrm>
            <a:off x="408427" y="1140764"/>
            <a:ext cx="2025227" cy="369332"/>
          </a:xfrm>
          <a:prstGeom prst="rect">
            <a:avLst/>
          </a:prstGeom>
          <a:noFill/>
        </p:spPr>
        <p:txBody>
          <a:bodyPr wrap="square" rtlCol="0">
            <a:spAutoFit/>
          </a:bodyPr>
          <a:lstStyle/>
          <a:p>
            <a:pPr algn="l"/>
            <a:r>
              <a:rPr lang="en-US" altLang="zh-CN">
                <a:solidFill>
                  <a:schemeClr val="bg1"/>
                </a:solidFill>
              </a:rPr>
              <a:t>Advanced formula:</a:t>
            </a:r>
            <a:endParaRPr lang="zh-CN" altLang="en-US">
              <a:solidFill>
                <a:schemeClr val="bg1"/>
              </a:solidFill>
            </a:endParaRPr>
          </a:p>
        </p:txBody>
      </p:sp>
      <p:sp>
        <p:nvSpPr>
          <p:cNvPr id="13" name="文本框 12">
            <a:extLst>
              <a:ext uri="{FF2B5EF4-FFF2-40B4-BE49-F238E27FC236}">
                <a16:creationId xmlns:a16="http://schemas.microsoft.com/office/drawing/2014/main" id="{8E0A107F-AA99-2985-12D3-8999B0FA939B}"/>
              </a:ext>
            </a:extLst>
          </p:cNvPr>
          <p:cNvSpPr txBox="1"/>
          <p:nvPr/>
        </p:nvSpPr>
        <p:spPr>
          <a:xfrm>
            <a:off x="5417062" y="1786888"/>
            <a:ext cx="6681566" cy="646331"/>
          </a:xfrm>
          <a:prstGeom prst="rect">
            <a:avLst/>
          </a:prstGeom>
          <a:noFill/>
        </p:spPr>
        <p:txBody>
          <a:bodyPr wrap="square">
            <a:spAutoFit/>
          </a:bodyPr>
          <a:lstStyle/>
          <a:p>
            <a:r>
              <a:rPr lang="en-US" altLang="zh-CN" b="0" i="1" err="1">
                <a:solidFill>
                  <a:srgbClr val="202020"/>
                </a:solidFill>
                <a:effectLst/>
                <a:latin typeface="Helvetica" panose="020B0604020202020204" pitchFamily="34" charset="0"/>
              </a:rPr>
              <a:t>bwj</a:t>
            </a:r>
            <a:r>
              <a:rPr lang="en-US" altLang="zh-CN" b="0" i="1">
                <a:solidFill>
                  <a:srgbClr val="202020"/>
                </a:solidFill>
                <a:effectLst/>
                <a:latin typeface="Helvetica" panose="020B0604020202020204" pitchFamily="34" charset="0"/>
              </a:rPr>
              <a:t> is the bandwidth used by the </a:t>
            </a:r>
            <a:r>
              <a:rPr lang="en-US" altLang="zh-CN" b="0" i="1" err="1">
                <a:solidFill>
                  <a:srgbClr val="202020"/>
                </a:solidFill>
                <a:effectLst/>
                <a:latin typeface="Helvetica" panose="020B0604020202020204" pitchFamily="34" charset="0"/>
              </a:rPr>
              <a:t>jth</a:t>
            </a:r>
            <a:r>
              <a:rPr lang="en-US" altLang="zh-CN" b="0" i="1">
                <a:solidFill>
                  <a:srgbClr val="202020"/>
                </a:solidFill>
                <a:effectLst/>
                <a:latin typeface="Helvetica" panose="020B0604020202020204" pitchFamily="34" charset="0"/>
              </a:rPr>
              <a:t> variable regression coefficient, which is the parameter </a:t>
            </a:r>
            <a:r>
              <a:rPr lang="en-US" altLang="zh-CN" sz="1800" i="1">
                <a:solidFill>
                  <a:schemeClr val="bg1"/>
                </a:solidFill>
              </a:rPr>
              <a:t>flexible for different variable</a:t>
            </a:r>
            <a:endParaRPr lang="zh-CN" altLang="en-US" i="1"/>
          </a:p>
        </p:txBody>
      </p:sp>
      <p:pic>
        <p:nvPicPr>
          <p:cNvPr id="8" name="图片 7" descr="图表, 条形图&#10;&#10;描述已自动生成">
            <a:extLst>
              <a:ext uri="{FF2B5EF4-FFF2-40B4-BE49-F238E27FC236}">
                <a16:creationId xmlns:a16="http://schemas.microsoft.com/office/drawing/2014/main" id="{BA9FF6F1-14D9-B631-7B3B-65FEF53D9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093" y="4864917"/>
            <a:ext cx="3357879" cy="2014728"/>
          </a:xfrm>
          <a:prstGeom prst="rect">
            <a:avLst/>
          </a:prstGeom>
        </p:spPr>
      </p:pic>
      <p:pic>
        <p:nvPicPr>
          <p:cNvPr id="10" name="图片 9" descr="图表, 直方图&#10;&#10;描述已自动生成">
            <a:extLst>
              <a:ext uri="{FF2B5EF4-FFF2-40B4-BE49-F238E27FC236}">
                <a16:creationId xmlns:a16="http://schemas.microsoft.com/office/drawing/2014/main" id="{437A7392-4AA8-1B95-8DAB-DE2CCA18E07A}"/>
              </a:ext>
            </a:extLst>
          </p:cNvPr>
          <p:cNvPicPr>
            <a:picLocks noChangeAspect="1"/>
          </p:cNvPicPr>
          <p:nvPr/>
        </p:nvPicPr>
        <p:blipFill rotWithShape="1">
          <a:blip r:embed="rId5">
            <a:extLst>
              <a:ext uri="{28A0092B-C50C-407E-A947-70E740481C1C}">
                <a14:useLocalDpi xmlns:a14="http://schemas.microsoft.com/office/drawing/2010/main" val="0"/>
              </a:ext>
            </a:extLst>
          </a:blip>
          <a:srcRect l="6466" r="10236"/>
          <a:stretch/>
        </p:blipFill>
        <p:spPr>
          <a:xfrm>
            <a:off x="0" y="2497307"/>
            <a:ext cx="2465183" cy="2367609"/>
          </a:xfrm>
          <a:prstGeom prst="rect">
            <a:avLst/>
          </a:prstGeom>
        </p:spPr>
      </p:pic>
      <p:pic>
        <p:nvPicPr>
          <p:cNvPr id="12" name="图片 11" descr="图表&#10;&#10;描述已自动生成">
            <a:extLst>
              <a:ext uri="{FF2B5EF4-FFF2-40B4-BE49-F238E27FC236}">
                <a16:creationId xmlns:a16="http://schemas.microsoft.com/office/drawing/2014/main" id="{6F69E9C8-E1C2-D6C8-5BBC-993F3C90990F}"/>
              </a:ext>
            </a:extLst>
          </p:cNvPr>
          <p:cNvPicPr>
            <a:picLocks noChangeAspect="1"/>
          </p:cNvPicPr>
          <p:nvPr/>
        </p:nvPicPr>
        <p:blipFill rotWithShape="1">
          <a:blip r:embed="rId6">
            <a:extLst>
              <a:ext uri="{28A0092B-C50C-407E-A947-70E740481C1C}">
                <a14:useLocalDpi xmlns:a14="http://schemas.microsoft.com/office/drawing/2010/main" val="0"/>
              </a:ext>
            </a:extLst>
          </a:blip>
          <a:srcRect l="6489" r="10214"/>
          <a:stretch/>
        </p:blipFill>
        <p:spPr>
          <a:xfrm>
            <a:off x="2436047" y="2491950"/>
            <a:ext cx="2465183" cy="2367609"/>
          </a:xfrm>
          <a:prstGeom prst="rect">
            <a:avLst/>
          </a:prstGeom>
        </p:spPr>
      </p:pic>
      <p:pic>
        <p:nvPicPr>
          <p:cNvPr id="15" name="图片 14" descr="图表, 直方图&#10;&#10;描述已自动生成">
            <a:extLst>
              <a:ext uri="{FF2B5EF4-FFF2-40B4-BE49-F238E27FC236}">
                <a16:creationId xmlns:a16="http://schemas.microsoft.com/office/drawing/2014/main" id="{095F72DD-369E-D6F0-EDE2-2F920FAB2732}"/>
              </a:ext>
            </a:extLst>
          </p:cNvPr>
          <p:cNvPicPr>
            <a:picLocks noChangeAspect="1"/>
          </p:cNvPicPr>
          <p:nvPr/>
        </p:nvPicPr>
        <p:blipFill rotWithShape="1">
          <a:blip r:embed="rId7">
            <a:extLst>
              <a:ext uri="{28A0092B-C50C-407E-A947-70E740481C1C}">
                <a14:useLocalDpi xmlns:a14="http://schemas.microsoft.com/office/drawing/2010/main" val="0"/>
              </a:ext>
            </a:extLst>
          </a:blip>
          <a:srcRect l="5969" r="10735"/>
          <a:stretch/>
        </p:blipFill>
        <p:spPr>
          <a:xfrm>
            <a:off x="4825589" y="2491950"/>
            <a:ext cx="2465183" cy="2367609"/>
          </a:xfrm>
          <a:prstGeom prst="rect">
            <a:avLst/>
          </a:prstGeom>
        </p:spPr>
      </p:pic>
      <p:pic>
        <p:nvPicPr>
          <p:cNvPr id="17" name="图片 16" descr="图表, 散点图&#10;&#10;描述已自动生成">
            <a:extLst>
              <a:ext uri="{FF2B5EF4-FFF2-40B4-BE49-F238E27FC236}">
                <a16:creationId xmlns:a16="http://schemas.microsoft.com/office/drawing/2014/main" id="{B83FC5A0-7985-7ED8-90B3-B19A21338BE7}"/>
              </a:ext>
            </a:extLst>
          </p:cNvPr>
          <p:cNvPicPr>
            <a:picLocks noChangeAspect="1"/>
          </p:cNvPicPr>
          <p:nvPr/>
        </p:nvPicPr>
        <p:blipFill rotWithShape="1">
          <a:blip r:embed="rId8">
            <a:extLst>
              <a:ext uri="{28A0092B-C50C-407E-A947-70E740481C1C}">
                <a14:useLocalDpi xmlns:a14="http://schemas.microsoft.com/office/drawing/2010/main" val="0"/>
              </a:ext>
            </a:extLst>
          </a:blip>
          <a:srcRect l="6725" r="15318"/>
          <a:stretch/>
        </p:blipFill>
        <p:spPr>
          <a:xfrm>
            <a:off x="9789598" y="2491952"/>
            <a:ext cx="2307141" cy="2367607"/>
          </a:xfrm>
          <a:prstGeom prst="rect">
            <a:avLst/>
          </a:prstGeom>
        </p:spPr>
      </p:pic>
      <p:pic>
        <p:nvPicPr>
          <p:cNvPr id="19" name="图片 18" descr="图形用户界面, 图表&#10;&#10;描述已自动生成">
            <a:extLst>
              <a:ext uri="{FF2B5EF4-FFF2-40B4-BE49-F238E27FC236}">
                <a16:creationId xmlns:a16="http://schemas.microsoft.com/office/drawing/2014/main" id="{EDBEB7CB-8438-35C0-4859-114303C8F3AA}"/>
              </a:ext>
            </a:extLst>
          </p:cNvPr>
          <p:cNvPicPr>
            <a:picLocks noChangeAspect="1"/>
          </p:cNvPicPr>
          <p:nvPr/>
        </p:nvPicPr>
        <p:blipFill rotWithShape="1">
          <a:blip r:embed="rId9">
            <a:extLst>
              <a:ext uri="{28A0092B-C50C-407E-A947-70E740481C1C}">
                <a14:useLocalDpi xmlns:a14="http://schemas.microsoft.com/office/drawing/2010/main" val="0"/>
              </a:ext>
            </a:extLst>
          </a:blip>
          <a:srcRect l="6905" r="11965"/>
          <a:stretch/>
        </p:blipFill>
        <p:spPr>
          <a:xfrm>
            <a:off x="7337277" y="2491950"/>
            <a:ext cx="2405816" cy="2372331"/>
          </a:xfrm>
          <a:prstGeom prst="rect">
            <a:avLst/>
          </a:prstGeom>
        </p:spPr>
      </p:pic>
      <p:sp>
        <p:nvSpPr>
          <p:cNvPr id="21" name="文本框 20">
            <a:extLst>
              <a:ext uri="{FF2B5EF4-FFF2-40B4-BE49-F238E27FC236}">
                <a16:creationId xmlns:a16="http://schemas.microsoft.com/office/drawing/2014/main" id="{9D97CD90-ADE4-F901-BF19-584F5C5DC0B4}"/>
              </a:ext>
            </a:extLst>
          </p:cNvPr>
          <p:cNvSpPr txBox="1"/>
          <p:nvPr/>
        </p:nvSpPr>
        <p:spPr>
          <a:xfrm>
            <a:off x="7361572" y="4766080"/>
            <a:ext cx="4362748" cy="2062103"/>
          </a:xfrm>
          <a:prstGeom prst="rect">
            <a:avLst/>
          </a:prstGeom>
          <a:noFill/>
        </p:spPr>
        <p:txBody>
          <a:bodyPr wrap="square">
            <a:spAutoFit/>
          </a:bodyPr>
          <a:lstStyle/>
          <a:p>
            <a:r>
              <a:rPr lang="en-US" altLang="zh-CN" sz="1600">
                <a:solidFill>
                  <a:schemeClr val="bg1"/>
                </a:solidFill>
              </a:rPr>
              <a:t>10cv:</a:t>
            </a:r>
          </a:p>
          <a:p>
            <a:r>
              <a:rPr lang="zh-CN" altLang="en-US" sz="1600">
                <a:solidFill>
                  <a:schemeClr val="bg1"/>
                </a:solidFill>
              </a:rPr>
              <a:t>Pearson Correlation Coefficient: 0.77</a:t>
            </a:r>
            <a:endParaRPr lang="en-US" altLang="zh-CN" sz="1600">
              <a:solidFill>
                <a:schemeClr val="bg1"/>
              </a:solidFill>
            </a:endParaRPr>
          </a:p>
          <a:p>
            <a:r>
              <a:rPr lang="zh-CN" altLang="en-US" sz="1600">
                <a:solidFill>
                  <a:schemeClr val="bg1"/>
                </a:solidFill>
              </a:rPr>
              <a:t>Mean Absolute Error (MAE): 1.2</a:t>
            </a:r>
            <a:r>
              <a:rPr lang="en-US" altLang="zh-CN" sz="1600">
                <a:solidFill>
                  <a:schemeClr val="bg1"/>
                </a:solidFill>
              </a:rPr>
              <a:t>4</a:t>
            </a:r>
            <a:endParaRPr lang="zh-CN" altLang="en-US" sz="1600">
              <a:solidFill>
                <a:schemeClr val="bg1"/>
              </a:solidFill>
            </a:endParaRPr>
          </a:p>
          <a:p>
            <a:r>
              <a:rPr lang="zh-CN" altLang="en-US" sz="1600">
                <a:solidFill>
                  <a:schemeClr val="bg1"/>
                </a:solidFill>
              </a:rPr>
              <a:t>Mean Squared Error (MSE): 2.</a:t>
            </a:r>
            <a:r>
              <a:rPr lang="en-US" altLang="zh-CN" sz="1600">
                <a:solidFill>
                  <a:schemeClr val="bg1"/>
                </a:solidFill>
              </a:rPr>
              <a:t>83</a:t>
            </a:r>
            <a:endParaRPr lang="zh-CN" altLang="en-US" sz="1600">
              <a:solidFill>
                <a:schemeClr val="bg1"/>
              </a:solidFill>
            </a:endParaRPr>
          </a:p>
          <a:p>
            <a:r>
              <a:rPr lang="zh-CN" altLang="en-US" sz="1600">
                <a:solidFill>
                  <a:schemeClr val="bg1"/>
                </a:solidFill>
              </a:rPr>
              <a:t>Root Mean Squared Error (RMSE): 1.</a:t>
            </a:r>
            <a:r>
              <a:rPr lang="en-US" altLang="zh-CN" sz="1600">
                <a:solidFill>
                  <a:schemeClr val="bg1"/>
                </a:solidFill>
              </a:rPr>
              <a:t>68</a:t>
            </a:r>
          </a:p>
          <a:p>
            <a:endParaRPr lang="zh-CN" altLang="en-US" sz="1600">
              <a:solidFill>
                <a:schemeClr val="bg1"/>
              </a:solidFill>
            </a:endParaRPr>
          </a:p>
          <a:p>
            <a:r>
              <a:rPr lang="zh-CN" altLang="en-US" sz="1600">
                <a:solidFill>
                  <a:schemeClr val="bg1"/>
                </a:solidFill>
              </a:rPr>
              <a:t>R²: 0.</a:t>
            </a:r>
            <a:r>
              <a:rPr lang="en-US" altLang="zh-CN" sz="1600">
                <a:solidFill>
                  <a:schemeClr val="bg1"/>
                </a:solidFill>
              </a:rPr>
              <a:t>60</a:t>
            </a:r>
            <a:endParaRPr lang="zh-CN" altLang="en-US" sz="1600">
              <a:solidFill>
                <a:schemeClr val="bg1"/>
              </a:solidFill>
            </a:endParaRPr>
          </a:p>
          <a:p>
            <a:r>
              <a:rPr lang="zh-CN" altLang="en-US" sz="1600">
                <a:solidFill>
                  <a:schemeClr val="bg1"/>
                </a:solidFill>
              </a:rPr>
              <a:t>Adjusted R²: 0.</a:t>
            </a:r>
            <a:r>
              <a:rPr lang="en-US" altLang="zh-CN" sz="1600">
                <a:solidFill>
                  <a:schemeClr val="bg1"/>
                </a:solidFill>
              </a:rPr>
              <a:t>60</a:t>
            </a:r>
            <a:endParaRPr lang="zh-CN" altLang="en-US" sz="1600">
              <a:solidFill>
                <a:schemeClr val="bg1"/>
              </a:solidFill>
            </a:endParaRPr>
          </a:p>
        </p:txBody>
      </p:sp>
      <p:sp>
        <p:nvSpPr>
          <p:cNvPr id="3" name="文本框 2">
            <a:extLst>
              <a:ext uri="{FF2B5EF4-FFF2-40B4-BE49-F238E27FC236}">
                <a16:creationId xmlns:a16="http://schemas.microsoft.com/office/drawing/2014/main" id="{7BE25211-8F75-B8AA-C9A9-986DD8583490}"/>
              </a:ext>
            </a:extLst>
          </p:cNvPr>
          <p:cNvSpPr txBox="1"/>
          <p:nvPr/>
        </p:nvSpPr>
        <p:spPr>
          <a:xfrm>
            <a:off x="3738658" y="4989218"/>
            <a:ext cx="3113568" cy="830997"/>
          </a:xfrm>
          <a:prstGeom prst="rect">
            <a:avLst/>
          </a:prstGeom>
          <a:noFill/>
        </p:spPr>
        <p:txBody>
          <a:bodyPr wrap="square" lIns="91440" tIns="45720" rIns="91440" bIns="45720" anchor="t">
            <a:spAutoFit/>
          </a:bodyPr>
          <a:lstStyle/>
          <a:p>
            <a:r>
              <a:rPr lang="en-US" altLang="zh-CN" sz="1600">
                <a:solidFill>
                  <a:srgbClr val="000000"/>
                </a:solidFill>
                <a:ea typeface="黑体"/>
                <a:cs typeface="Arial"/>
              </a:rPr>
              <a:t>Variable selection: </a:t>
            </a:r>
            <a:endParaRPr lang="zh-CN" altLang="en-US" sz="1600"/>
          </a:p>
          <a:p>
            <a:r>
              <a:rPr lang="en-US" altLang="zh-CN" sz="1600">
                <a:solidFill>
                  <a:srgbClr val="000000"/>
                </a:solidFill>
                <a:ea typeface="黑体"/>
                <a:cs typeface="Arial"/>
              </a:rPr>
              <a:t>coarse filter by random forest 1000 → 3</a:t>
            </a:r>
          </a:p>
        </p:txBody>
      </p:sp>
      <p:sp>
        <p:nvSpPr>
          <p:cNvPr id="4" name="文本框 3">
            <a:extLst>
              <a:ext uri="{FF2B5EF4-FFF2-40B4-BE49-F238E27FC236}">
                <a16:creationId xmlns:a16="http://schemas.microsoft.com/office/drawing/2014/main" id="{CF33318B-0345-26F2-CFE4-2E9A82B7D5CF}"/>
              </a:ext>
            </a:extLst>
          </p:cNvPr>
          <p:cNvSpPr txBox="1"/>
          <p:nvPr/>
        </p:nvSpPr>
        <p:spPr>
          <a:xfrm>
            <a:off x="3738658" y="5839072"/>
            <a:ext cx="3113568" cy="1077218"/>
          </a:xfrm>
          <a:prstGeom prst="rect">
            <a:avLst/>
          </a:prstGeom>
          <a:noFill/>
        </p:spPr>
        <p:txBody>
          <a:bodyPr wrap="square" lIns="91440" tIns="45720" rIns="91440" bIns="45720" anchor="t">
            <a:spAutoFit/>
          </a:bodyPr>
          <a:lstStyle/>
          <a:p>
            <a:r>
              <a:rPr lang="en-US" altLang="zh-CN" sz="1600">
                <a:solidFill>
                  <a:srgbClr val="000000"/>
                </a:solidFill>
                <a:ea typeface="黑体"/>
                <a:cs typeface="Arial"/>
              </a:rPr>
              <a:t>Plan:</a:t>
            </a:r>
            <a:r>
              <a:rPr lang="zh-CN" altLang="en-US" sz="1600">
                <a:solidFill>
                  <a:srgbClr val="000000"/>
                </a:solidFill>
                <a:ea typeface="黑体"/>
                <a:cs typeface="Arial"/>
              </a:rPr>
              <a:t> </a:t>
            </a:r>
            <a:r>
              <a:rPr lang="en-US" altLang="zh-CN" sz="1600">
                <a:solidFill>
                  <a:srgbClr val="000000"/>
                </a:solidFill>
                <a:ea typeface="黑体"/>
                <a:cs typeface="Arial"/>
              </a:rPr>
              <a:t>more</a:t>
            </a:r>
            <a:r>
              <a:rPr lang="zh-CN" altLang="en-US" sz="1600">
                <a:solidFill>
                  <a:srgbClr val="000000"/>
                </a:solidFill>
                <a:ea typeface="黑体"/>
                <a:cs typeface="Arial"/>
              </a:rPr>
              <a:t> </a:t>
            </a:r>
            <a:r>
              <a:rPr lang="en-US" altLang="zh-CN" sz="1600">
                <a:solidFill>
                  <a:srgbClr val="000000"/>
                </a:solidFill>
                <a:ea typeface="黑体"/>
                <a:cs typeface="Arial"/>
              </a:rPr>
              <a:t>precise</a:t>
            </a:r>
            <a:r>
              <a:rPr lang="zh-CN" altLang="en-US" sz="1600">
                <a:solidFill>
                  <a:srgbClr val="000000"/>
                </a:solidFill>
                <a:ea typeface="黑体"/>
                <a:cs typeface="Arial"/>
              </a:rPr>
              <a:t> </a:t>
            </a:r>
            <a:r>
              <a:rPr lang="en-US" altLang="zh-CN" sz="1600">
                <a:solidFill>
                  <a:srgbClr val="000000"/>
                </a:solidFill>
                <a:ea typeface="黑体"/>
                <a:cs typeface="Arial"/>
              </a:rPr>
              <a:t>selection</a:t>
            </a:r>
            <a:r>
              <a:rPr lang="zh-CN" altLang="en-US" sz="1600">
                <a:solidFill>
                  <a:srgbClr val="000000"/>
                </a:solidFill>
                <a:ea typeface="黑体"/>
                <a:cs typeface="Arial"/>
              </a:rPr>
              <a:t> </a:t>
            </a:r>
            <a:r>
              <a:rPr lang="en-US" altLang="zh-CN" sz="1600">
                <a:solidFill>
                  <a:srgbClr val="000000"/>
                </a:solidFill>
                <a:ea typeface="黑体"/>
                <a:cs typeface="Arial"/>
              </a:rPr>
              <a:t>strategy-lasso regression in GWR, stepwise regression + AIC</a:t>
            </a:r>
          </a:p>
        </p:txBody>
      </p:sp>
    </p:spTree>
    <p:extLst>
      <p:ext uri="{BB962C8B-B14F-4D97-AF65-F5344CB8AC3E}">
        <p14:creationId xmlns:p14="http://schemas.microsoft.com/office/powerpoint/2010/main" val="835069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48C3F6-F6E5-7DDB-73C7-141450B32260}"/>
              </a:ext>
            </a:extLst>
          </p:cNvPr>
          <p:cNvSpPr>
            <a:spLocks noGrp="1"/>
          </p:cNvSpPr>
          <p:nvPr>
            <p:ph type="title"/>
          </p:nvPr>
        </p:nvSpPr>
        <p:spPr/>
        <p:txBody>
          <a:bodyPr/>
          <a:lstStyle/>
          <a:p>
            <a:endParaRPr lang="zh-CN" altLang="en-US" dirty="0"/>
          </a:p>
        </p:txBody>
      </p:sp>
      <p:pic>
        <p:nvPicPr>
          <p:cNvPr id="2050" name="Picture 2" descr="基础医学院瞿昆教授课题组实现多种空间转录组分析算法的系统性评估">
            <a:extLst>
              <a:ext uri="{FF2B5EF4-FFF2-40B4-BE49-F238E27FC236}">
                <a16:creationId xmlns:a16="http://schemas.microsoft.com/office/drawing/2014/main" id="{E4BA4169-5EF9-C9B5-7653-0682F4F36E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110" b="28455"/>
          <a:stretch/>
        </p:blipFill>
        <p:spPr bwMode="auto">
          <a:xfrm>
            <a:off x="-1" y="0"/>
            <a:ext cx="6569827" cy="11243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2" name="Picture 4" descr="基础医学院瞿昆教授课题组实现多种空间转录组分析算法的系统性评估">
            <a:extLst>
              <a:ext uri="{FF2B5EF4-FFF2-40B4-BE49-F238E27FC236}">
                <a16:creationId xmlns:a16="http://schemas.microsoft.com/office/drawing/2014/main" id="{EC2EE022-7115-8184-E6E5-0BC6312DA8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2625"/>
          <a:stretch/>
        </p:blipFill>
        <p:spPr bwMode="auto">
          <a:xfrm>
            <a:off x="6645834" y="166278"/>
            <a:ext cx="5581227" cy="6984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g. 1">
            <a:extLst>
              <a:ext uri="{FF2B5EF4-FFF2-40B4-BE49-F238E27FC236}">
                <a16:creationId xmlns:a16="http://schemas.microsoft.com/office/drawing/2014/main" id="{E62D0829-2E29-8EED-B772-50600844A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0454" y="1734353"/>
            <a:ext cx="4995129" cy="3499669"/>
          </a:xfrm>
          <a:prstGeom prst="rect">
            <a:avLst/>
          </a:prstGeom>
          <a:noFill/>
          <a:extLst>
            <a:ext uri="{909E8E84-426E-40DD-AFC4-6F175D3DCCD1}">
              <a14:hiddenFill xmlns:a14="http://schemas.microsoft.com/office/drawing/2010/main">
                <a:solidFill>
                  <a:srgbClr val="FFFFFF"/>
                </a:solidFill>
              </a14:hiddenFill>
            </a:ext>
          </a:extLst>
        </p:spPr>
      </p:pic>
      <p:sp>
        <p:nvSpPr>
          <p:cNvPr id="17" name="箭头: 右 16">
            <a:extLst>
              <a:ext uri="{FF2B5EF4-FFF2-40B4-BE49-F238E27FC236}">
                <a16:creationId xmlns:a16="http://schemas.microsoft.com/office/drawing/2014/main" id="{A1AC579F-3396-8961-D1A7-45FC99B1A2D1}"/>
              </a:ext>
            </a:extLst>
          </p:cNvPr>
          <p:cNvSpPr/>
          <p:nvPr/>
        </p:nvSpPr>
        <p:spPr>
          <a:xfrm rot="10800000">
            <a:off x="6327487" y="3334173"/>
            <a:ext cx="318347" cy="189654"/>
          </a:xfrm>
          <a:prstGeom prst="rightArrow">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C623EF1-BCA4-ED1A-D1AA-B015252752A1}"/>
              </a:ext>
            </a:extLst>
          </p:cNvPr>
          <p:cNvPicPr>
            <a:picLocks noChangeAspect="1"/>
          </p:cNvPicPr>
          <p:nvPr/>
        </p:nvPicPr>
        <p:blipFill>
          <a:blip r:embed="rId5"/>
          <a:stretch>
            <a:fillRect/>
          </a:stretch>
        </p:blipFill>
        <p:spPr>
          <a:xfrm>
            <a:off x="136435" y="1734353"/>
            <a:ext cx="6136636" cy="3579705"/>
          </a:xfrm>
          <a:prstGeom prst="rect">
            <a:avLst/>
          </a:prstGeom>
        </p:spPr>
      </p:pic>
    </p:spTree>
    <p:extLst>
      <p:ext uri="{BB962C8B-B14F-4D97-AF65-F5344CB8AC3E}">
        <p14:creationId xmlns:p14="http://schemas.microsoft.com/office/powerpoint/2010/main" val="1781655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8A1B1D-9202-148D-F6C0-EEC47D8EC374}"/>
              </a:ext>
            </a:extLst>
          </p:cNvPr>
          <p:cNvSpPr>
            <a:spLocks noGrp="1"/>
          </p:cNvSpPr>
          <p:nvPr>
            <p:ph type="title"/>
          </p:nvPr>
        </p:nvSpPr>
        <p:spPr/>
        <p:txBody>
          <a:bodyPr/>
          <a:lstStyle/>
          <a:p>
            <a:endParaRPr lang="zh-CN" altLang="en-US" dirty="0"/>
          </a:p>
        </p:txBody>
      </p:sp>
      <p:sp>
        <p:nvSpPr>
          <p:cNvPr id="18" name="文本框 17">
            <a:extLst>
              <a:ext uri="{FF2B5EF4-FFF2-40B4-BE49-F238E27FC236}">
                <a16:creationId xmlns:a16="http://schemas.microsoft.com/office/drawing/2014/main" id="{2F87BF50-E4DB-22C2-8A7B-1BCBBC66416F}"/>
              </a:ext>
            </a:extLst>
          </p:cNvPr>
          <p:cNvSpPr txBox="1"/>
          <p:nvPr/>
        </p:nvSpPr>
        <p:spPr>
          <a:xfrm>
            <a:off x="65734" y="1170401"/>
            <a:ext cx="2797387" cy="369332"/>
          </a:xfrm>
          <a:prstGeom prst="rect">
            <a:avLst/>
          </a:prstGeom>
          <a:noFill/>
        </p:spPr>
        <p:txBody>
          <a:bodyPr wrap="square" rtlCol="0">
            <a:spAutoFit/>
          </a:bodyPr>
          <a:lstStyle/>
          <a:p>
            <a:pPr algn="l"/>
            <a:r>
              <a:rPr lang="en-US" altLang="zh-CN" dirty="0">
                <a:solidFill>
                  <a:schemeClr val="bg1"/>
                </a:solidFill>
              </a:rPr>
              <a:t>Benchmarking workflow:</a:t>
            </a:r>
            <a:endParaRPr lang="zh-CN" altLang="en-US" dirty="0">
              <a:solidFill>
                <a:schemeClr val="bg1"/>
              </a:solidFill>
            </a:endParaRPr>
          </a:p>
        </p:txBody>
      </p:sp>
      <p:pic>
        <p:nvPicPr>
          <p:cNvPr id="20" name="图片 19">
            <a:extLst>
              <a:ext uri="{FF2B5EF4-FFF2-40B4-BE49-F238E27FC236}">
                <a16:creationId xmlns:a16="http://schemas.microsoft.com/office/drawing/2014/main" id="{798411EC-F2CE-6BE9-6547-97B5637A3DD7}"/>
              </a:ext>
            </a:extLst>
          </p:cNvPr>
          <p:cNvPicPr>
            <a:picLocks noChangeAspect="1"/>
          </p:cNvPicPr>
          <p:nvPr/>
        </p:nvPicPr>
        <p:blipFill>
          <a:blip r:embed="rId3"/>
          <a:stretch>
            <a:fillRect/>
          </a:stretch>
        </p:blipFill>
        <p:spPr>
          <a:xfrm>
            <a:off x="6403280" y="1938246"/>
            <a:ext cx="3028950" cy="2066925"/>
          </a:xfrm>
          <a:prstGeom prst="rect">
            <a:avLst/>
          </a:prstGeom>
        </p:spPr>
      </p:pic>
      <p:grpSp>
        <p:nvGrpSpPr>
          <p:cNvPr id="12" name="组合 11">
            <a:extLst>
              <a:ext uri="{FF2B5EF4-FFF2-40B4-BE49-F238E27FC236}">
                <a16:creationId xmlns:a16="http://schemas.microsoft.com/office/drawing/2014/main" id="{063BD854-4193-4481-7BC4-8C29DF75B08A}"/>
              </a:ext>
            </a:extLst>
          </p:cNvPr>
          <p:cNvGrpSpPr/>
          <p:nvPr/>
        </p:nvGrpSpPr>
        <p:grpSpPr>
          <a:xfrm>
            <a:off x="172362" y="1488591"/>
            <a:ext cx="6230918" cy="2966234"/>
            <a:chOff x="2601673" y="1306482"/>
            <a:chExt cx="5903972" cy="2846500"/>
          </a:xfrm>
        </p:grpSpPr>
        <p:pic>
          <p:nvPicPr>
            <p:cNvPr id="8" name="图片 7">
              <a:extLst>
                <a:ext uri="{FF2B5EF4-FFF2-40B4-BE49-F238E27FC236}">
                  <a16:creationId xmlns:a16="http://schemas.microsoft.com/office/drawing/2014/main" id="{0750C5A1-BE28-E843-C6AD-63261913EA48}"/>
                </a:ext>
              </a:extLst>
            </p:cNvPr>
            <p:cNvPicPr>
              <a:picLocks noChangeAspect="1"/>
            </p:cNvPicPr>
            <p:nvPr/>
          </p:nvPicPr>
          <p:blipFill>
            <a:blip r:embed="rId4"/>
            <a:stretch>
              <a:fillRect/>
            </a:stretch>
          </p:blipFill>
          <p:spPr>
            <a:xfrm>
              <a:off x="2601673" y="1306482"/>
              <a:ext cx="5802939" cy="2846500"/>
            </a:xfrm>
            <a:prstGeom prst="rect">
              <a:avLst/>
            </a:prstGeom>
          </p:spPr>
        </p:pic>
        <p:cxnSp>
          <p:nvCxnSpPr>
            <p:cNvPr id="6" name="直接箭头连接符 5">
              <a:extLst>
                <a:ext uri="{FF2B5EF4-FFF2-40B4-BE49-F238E27FC236}">
                  <a16:creationId xmlns:a16="http://schemas.microsoft.com/office/drawing/2014/main" id="{5D0879BA-E03D-D03D-A490-F9B1BD50FEA8}"/>
                </a:ext>
              </a:extLst>
            </p:cNvPr>
            <p:cNvCxnSpPr>
              <a:cxnSpLocks/>
              <a:endCxn id="20" idx="1"/>
            </p:cNvCxnSpPr>
            <p:nvPr/>
          </p:nvCxnSpPr>
          <p:spPr>
            <a:xfrm>
              <a:off x="7414607" y="2010833"/>
              <a:ext cx="1091038" cy="718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矩形: 圆角 6">
              <a:extLst>
                <a:ext uri="{FF2B5EF4-FFF2-40B4-BE49-F238E27FC236}">
                  <a16:creationId xmlns:a16="http://schemas.microsoft.com/office/drawing/2014/main" id="{1C7D4F12-83FB-60A4-4B34-BBF600AF6326}"/>
                </a:ext>
              </a:extLst>
            </p:cNvPr>
            <p:cNvSpPr/>
            <p:nvPr/>
          </p:nvSpPr>
          <p:spPr>
            <a:xfrm>
              <a:off x="6615354" y="1639148"/>
              <a:ext cx="799253" cy="453813"/>
            </a:xfrm>
            <a:prstGeom prst="round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1F4219F6-C0B7-E2C8-AA7E-A8A2FF8279C4}"/>
              </a:ext>
            </a:extLst>
          </p:cNvPr>
          <p:cNvPicPr>
            <a:picLocks noChangeAspect="1"/>
          </p:cNvPicPr>
          <p:nvPr/>
        </p:nvPicPr>
        <p:blipFill rotWithShape="1">
          <a:blip r:embed="rId5"/>
          <a:srcRect t="4359" r="2241"/>
          <a:stretch/>
        </p:blipFill>
        <p:spPr>
          <a:xfrm>
            <a:off x="3069256" y="4454825"/>
            <a:ext cx="6920001" cy="2403175"/>
          </a:xfrm>
          <a:prstGeom prst="rect">
            <a:avLst/>
          </a:prstGeom>
        </p:spPr>
      </p:pic>
      <p:sp>
        <p:nvSpPr>
          <p:cNvPr id="13" name="文本框 12">
            <a:extLst>
              <a:ext uri="{FF2B5EF4-FFF2-40B4-BE49-F238E27FC236}">
                <a16:creationId xmlns:a16="http://schemas.microsoft.com/office/drawing/2014/main" id="{5E4011AD-EF21-E124-0C16-0C1C648A1020}"/>
              </a:ext>
            </a:extLst>
          </p:cNvPr>
          <p:cNvSpPr txBox="1"/>
          <p:nvPr/>
        </p:nvSpPr>
        <p:spPr>
          <a:xfrm>
            <a:off x="65734" y="4588241"/>
            <a:ext cx="3122507" cy="369332"/>
          </a:xfrm>
          <a:prstGeom prst="rect">
            <a:avLst/>
          </a:prstGeom>
          <a:noFill/>
        </p:spPr>
        <p:txBody>
          <a:bodyPr wrap="square" rtlCol="0">
            <a:spAutoFit/>
          </a:bodyPr>
          <a:lstStyle/>
          <a:p>
            <a:pPr algn="l"/>
            <a:r>
              <a:rPr lang="en-US" altLang="zh-CN" dirty="0">
                <a:solidFill>
                  <a:schemeClr val="bg1"/>
                </a:solidFill>
              </a:rPr>
              <a:t>Down-sampling results:</a:t>
            </a:r>
            <a:endParaRPr lang="zh-CN" altLang="en-US" dirty="0">
              <a:solidFill>
                <a:schemeClr val="bg1"/>
              </a:solidFill>
            </a:endParaRPr>
          </a:p>
        </p:txBody>
      </p:sp>
      <p:pic>
        <p:nvPicPr>
          <p:cNvPr id="17" name="图片 16">
            <a:extLst>
              <a:ext uri="{FF2B5EF4-FFF2-40B4-BE49-F238E27FC236}">
                <a16:creationId xmlns:a16="http://schemas.microsoft.com/office/drawing/2014/main" id="{53DA44F1-D45A-D7F2-BCA6-B78D2CC9E569}"/>
              </a:ext>
            </a:extLst>
          </p:cNvPr>
          <p:cNvPicPr>
            <a:picLocks noChangeAspect="1"/>
          </p:cNvPicPr>
          <p:nvPr/>
        </p:nvPicPr>
        <p:blipFill rotWithShape="1">
          <a:blip r:embed="rId6"/>
          <a:srcRect r="13971"/>
          <a:stretch/>
        </p:blipFill>
        <p:spPr>
          <a:xfrm>
            <a:off x="9454738" y="3141809"/>
            <a:ext cx="2564900" cy="789210"/>
          </a:xfrm>
          <a:prstGeom prst="rect">
            <a:avLst/>
          </a:prstGeom>
        </p:spPr>
      </p:pic>
      <p:pic>
        <p:nvPicPr>
          <p:cNvPr id="3" name="Picture 2" descr="基础医学院瞿昆教授课题组实现多种空间转录组分析算法的系统性评估">
            <a:extLst>
              <a:ext uri="{FF2B5EF4-FFF2-40B4-BE49-F238E27FC236}">
                <a16:creationId xmlns:a16="http://schemas.microsoft.com/office/drawing/2014/main" id="{837B19BB-D568-1F9E-9F78-120BC42AAF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4110" b="28455"/>
          <a:stretch/>
        </p:blipFill>
        <p:spPr bwMode="auto">
          <a:xfrm>
            <a:off x="-1" y="0"/>
            <a:ext cx="6569827" cy="11243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634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5FC748-B27B-8A34-6096-CD2C7DD861F0}"/>
              </a:ext>
            </a:extLst>
          </p:cNvPr>
          <p:cNvSpPr>
            <a:spLocks noGrp="1"/>
          </p:cNvSpPr>
          <p:nvPr>
            <p:ph type="title"/>
          </p:nvPr>
        </p:nvSpPr>
        <p:spPr>
          <a:xfrm>
            <a:off x="517265" y="-324523"/>
            <a:ext cx="8749263" cy="1262131"/>
          </a:xfrm>
        </p:spPr>
        <p:txBody>
          <a:bodyPr>
            <a:normAutofit/>
          </a:bodyPr>
          <a:lstStyle/>
          <a:p>
            <a:r>
              <a:rPr lang="en-US" altLang="zh-CN" sz="3600" dirty="0"/>
              <a:t>Integration Method in Spatial transcriptomics</a:t>
            </a:r>
            <a:endParaRPr lang="zh-CN" altLang="en-US" sz="3600" dirty="0"/>
          </a:p>
        </p:txBody>
      </p:sp>
      <p:sp>
        <p:nvSpPr>
          <p:cNvPr id="4" name="文本框 3">
            <a:extLst>
              <a:ext uri="{FF2B5EF4-FFF2-40B4-BE49-F238E27FC236}">
                <a16:creationId xmlns:a16="http://schemas.microsoft.com/office/drawing/2014/main" id="{5F217BEE-47AC-9871-E68F-6DFF62158174}"/>
              </a:ext>
            </a:extLst>
          </p:cNvPr>
          <p:cNvSpPr txBox="1"/>
          <p:nvPr/>
        </p:nvSpPr>
        <p:spPr>
          <a:xfrm>
            <a:off x="900059" y="1338811"/>
            <a:ext cx="1331032" cy="369332"/>
          </a:xfrm>
          <a:prstGeom prst="rect">
            <a:avLst/>
          </a:prstGeom>
          <a:noFill/>
        </p:spPr>
        <p:txBody>
          <a:bodyPr wrap="square" rtlCol="0">
            <a:spAutoFit/>
          </a:bodyPr>
          <a:lstStyle/>
          <a:p>
            <a:r>
              <a:rPr lang="en-US" altLang="zh-CN" dirty="0">
                <a:solidFill>
                  <a:schemeClr val="bg1"/>
                </a:solidFill>
              </a:rPr>
              <a:t>Tangram:</a:t>
            </a:r>
            <a:endParaRPr lang="zh-CN" altLang="en-US" dirty="0">
              <a:solidFill>
                <a:schemeClr val="bg1"/>
              </a:solidFill>
            </a:endParaRPr>
          </a:p>
        </p:txBody>
      </p:sp>
      <p:pic>
        <p:nvPicPr>
          <p:cNvPr id="6" name="图片 5">
            <a:extLst>
              <a:ext uri="{FF2B5EF4-FFF2-40B4-BE49-F238E27FC236}">
                <a16:creationId xmlns:a16="http://schemas.microsoft.com/office/drawing/2014/main" id="{D296D209-5C72-64BD-D6FE-599825194DBD}"/>
              </a:ext>
            </a:extLst>
          </p:cNvPr>
          <p:cNvPicPr>
            <a:picLocks noChangeAspect="1"/>
          </p:cNvPicPr>
          <p:nvPr/>
        </p:nvPicPr>
        <p:blipFill>
          <a:blip r:embed="rId3"/>
          <a:stretch>
            <a:fillRect/>
          </a:stretch>
        </p:blipFill>
        <p:spPr>
          <a:xfrm>
            <a:off x="2568067" y="1254583"/>
            <a:ext cx="6032693" cy="3096143"/>
          </a:xfrm>
          <a:prstGeom prst="rect">
            <a:avLst/>
          </a:prstGeom>
        </p:spPr>
      </p:pic>
      <p:graphicFrame>
        <p:nvGraphicFramePr>
          <p:cNvPr id="3" name="表格 2">
            <a:extLst>
              <a:ext uri="{FF2B5EF4-FFF2-40B4-BE49-F238E27FC236}">
                <a16:creationId xmlns:a16="http://schemas.microsoft.com/office/drawing/2014/main" id="{640A1186-63A9-E9E3-AB11-C92C2ABADB35}"/>
              </a:ext>
            </a:extLst>
          </p:cNvPr>
          <p:cNvGraphicFramePr>
            <a:graphicFrameLocks noGrp="1"/>
          </p:cNvGraphicFramePr>
          <p:nvPr>
            <p:extLst>
              <p:ext uri="{D42A27DB-BD31-4B8C-83A1-F6EECF244321}">
                <p14:modId xmlns:p14="http://schemas.microsoft.com/office/powerpoint/2010/main" val="2574323682"/>
              </p:ext>
            </p:extLst>
          </p:nvPr>
        </p:nvGraphicFramePr>
        <p:xfrm>
          <a:off x="183875" y="4370189"/>
          <a:ext cx="5495706" cy="1828800"/>
        </p:xfrm>
        <a:graphic>
          <a:graphicData uri="http://schemas.openxmlformats.org/drawingml/2006/table">
            <a:tbl>
              <a:tblPr bandRow="1">
                <a:tableStyleId>{D7AC3CCA-C797-4891-BE02-D94E43425B78}</a:tableStyleId>
              </a:tblPr>
              <a:tblGrid>
                <a:gridCol w="915951">
                  <a:extLst>
                    <a:ext uri="{9D8B030D-6E8A-4147-A177-3AD203B41FA5}">
                      <a16:colId xmlns:a16="http://schemas.microsoft.com/office/drawing/2014/main" val="3991034423"/>
                    </a:ext>
                  </a:extLst>
                </a:gridCol>
                <a:gridCol w="915951">
                  <a:extLst>
                    <a:ext uri="{9D8B030D-6E8A-4147-A177-3AD203B41FA5}">
                      <a16:colId xmlns:a16="http://schemas.microsoft.com/office/drawing/2014/main" val="2873520532"/>
                    </a:ext>
                  </a:extLst>
                </a:gridCol>
                <a:gridCol w="915951">
                  <a:extLst>
                    <a:ext uri="{9D8B030D-6E8A-4147-A177-3AD203B41FA5}">
                      <a16:colId xmlns:a16="http://schemas.microsoft.com/office/drawing/2014/main" val="3684552843"/>
                    </a:ext>
                  </a:extLst>
                </a:gridCol>
                <a:gridCol w="915951">
                  <a:extLst>
                    <a:ext uri="{9D8B030D-6E8A-4147-A177-3AD203B41FA5}">
                      <a16:colId xmlns:a16="http://schemas.microsoft.com/office/drawing/2014/main" val="3020943937"/>
                    </a:ext>
                  </a:extLst>
                </a:gridCol>
                <a:gridCol w="915951">
                  <a:extLst>
                    <a:ext uri="{9D8B030D-6E8A-4147-A177-3AD203B41FA5}">
                      <a16:colId xmlns:a16="http://schemas.microsoft.com/office/drawing/2014/main" val="2771433738"/>
                    </a:ext>
                  </a:extLst>
                </a:gridCol>
                <a:gridCol w="915951">
                  <a:extLst>
                    <a:ext uri="{9D8B030D-6E8A-4147-A177-3AD203B41FA5}">
                      <a16:colId xmlns:a16="http://schemas.microsoft.com/office/drawing/2014/main" val="2829897024"/>
                    </a:ext>
                  </a:extLst>
                </a:gridCol>
              </a:tblGrid>
              <a:tr h="314962">
                <a:tc>
                  <a:txBody>
                    <a:bodyPr/>
                    <a:lstStyle/>
                    <a:p>
                      <a:endParaRPr lang="zh-CN" altLang="en-US" dirty="0">
                        <a:solidFill>
                          <a:sysClr val="windowText" lastClr="000000"/>
                        </a:solidFill>
                      </a:endParaRPr>
                    </a:p>
                  </a:txBody>
                  <a:tcPr>
                    <a:noFill/>
                  </a:tcPr>
                </a:tc>
                <a:tc>
                  <a:txBody>
                    <a:bodyPr/>
                    <a:lstStyle/>
                    <a:p>
                      <a:r>
                        <a:rPr lang="en-US" altLang="zh-CN" b="0" dirty="0">
                          <a:solidFill>
                            <a:sysClr val="windowText" lastClr="000000"/>
                          </a:solidFill>
                        </a:rPr>
                        <a:t>Cell 1</a:t>
                      </a:r>
                      <a:endParaRPr lang="zh-CN" altLang="en-US" b="0" dirty="0">
                        <a:solidFill>
                          <a:sysClr val="windowText" lastClr="000000"/>
                        </a:solidFill>
                      </a:endParaRPr>
                    </a:p>
                  </a:txBody>
                  <a:tcPr>
                    <a:solidFill>
                      <a:schemeClr val="accent2">
                        <a:lumMod val="60000"/>
                        <a:lumOff val="40000"/>
                      </a:schemeClr>
                    </a:solidFill>
                  </a:tcPr>
                </a:tc>
                <a:tc>
                  <a:txBody>
                    <a:bodyPr/>
                    <a:lstStyle/>
                    <a:p>
                      <a:r>
                        <a:rPr lang="en-US" altLang="zh-CN" b="0" dirty="0">
                          <a:solidFill>
                            <a:sysClr val="windowText" lastClr="000000"/>
                          </a:solidFill>
                        </a:rPr>
                        <a:t>Cell 2</a:t>
                      </a:r>
                      <a:endParaRPr lang="zh-CN" altLang="en-US" b="0" dirty="0">
                        <a:solidFill>
                          <a:sysClr val="windowText" lastClr="000000"/>
                        </a:solidFill>
                      </a:endParaRPr>
                    </a:p>
                  </a:txBody>
                  <a:tcPr>
                    <a:solidFill>
                      <a:schemeClr val="accent2">
                        <a:lumMod val="60000"/>
                        <a:lumOff val="40000"/>
                      </a:schemeClr>
                    </a:solidFill>
                  </a:tcPr>
                </a:tc>
                <a:tc>
                  <a:txBody>
                    <a:bodyPr/>
                    <a:lstStyle/>
                    <a:p>
                      <a:r>
                        <a:rPr lang="en-US" altLang="zh-CN" b="0" dirty="0">
                          <a:solidFill>
                            <a:sysClr val="windowText" lastClr="000000"/>
                          </a:solidFill>
                        </a:rPr>
                        <a:t>Cell 3</a:t>
                      </a:r>
                      <a:endParaRPr lang="zh-CN" altLang="en-US" b="0" dirty="0">
                        <a:solidFill>
                          <a:sysClr val="windowText" lastClr="000000"/>
                        </a:solidFill>
                      </a:endParaRPr>
                    </a:p>
                  </a:txBody>
                  <a:tcPr>
                    <a:solidFill>
                      <a:schemeClr val="accent2">
                        <a:lumMod val="60000"/>
                        <a:lumOff val="40000"/>
                      </a:schemeClr>
                    </a:solidFill>
                  </a:tcPr>
                </a:tc>
                <a:tc>
                  <a:txBody>
                    <a:bodyPr/>
                    <a:lstStyle/>
                    <a:p>
                      <a:r>
                        <a:rPr lang="en-US" altLang="zh-CN" b="0" dirty="0">
                          <a:solidFill>
                            <a:sysClr val="windowText" lastClr="000000"/>
                          </a:solidFill>
                        </a:rPr>
                        <a:t>…</a:t>
                      </a:r>
                      <a:endParaRPr lang="zh-CN" altLang="en-US" b="0" dirty="0">
                        <a:solidFill>
                          <a:sysClr val="windowText" lastClr="000000"/>
                        </a:solidFill>
                      </a:endParaRPr>
                    </a:p>
                  </a:txBody>
                  <a:tcPr>
                    <a:solidFill>
                      <a:schemeClr val="accent2">
                        <a:lumMod val="60000"/>
                        <a:lumOff val="40000"/>
                      </a:schemeClr>
                    </a:solidFill>
                  </a:tcPr>
                </a:tc>
                <a:tc>
                  <a:txBody>
                    <a:bodyPr/>
                    <a:lstStyle/>
                    <a:p>
                      <a:r>
                        <a:rPr lang="en-US" altLang="zh-CN" b="0" dirty="0">
                          <a:solidFill>
                            <a:sysClr val="windowText" lastClr="000000"/>
                          </a:solidFill>
                        </a:rPr>
                        <a:t>Cell k</a:t>
                      </a:r>
                      <a:endParaRPr lang="zh-CN" altLang="en-US" b="0" dirty="0">
                        <a:solidFill>
                          <a:sysClr val="windowText" lastClr="000000"/>
                        </a:solidFill>
                      </a:endParaRPr>
                    </a:p>
                  </a:txBody>
                  <a:tcPr>
                    <a:solidFill>
                      <a:schemeClr val="accent2">
                        <a:lumMod val="60000"/>
                        <a:lumOff val="40000"/>
                      </a:schemeClr>
                    </a:solidFill>
                  </a:tcPr>
                </a:tc>
                <a:extLst>
                  <a:ext uri="{0D108BD9-81ED-4DB2-BD59-A6C34878D82A}">
                    <a16:rowId xmlns:a16="http://schemas.microsoft.com/office/drawing/2014/main" val="3148007152"/>
                  </a:ext>
                </a:extLst>
              </a:tr>
              <a:tr h="314962">
                <a:tc>
                  <a:txBody>
                    <a:bodyPr/>
                    <a:lstStyle/>
                    <a:p>
                      <a:r>
                        <a:rPr lang="en-US" altLang="zh-CN" dirty="0">
                          <a:solidFill>
                            <a:sysClr val="windowText" lastClr="000000"/>
                          </a:solidFill>
                        </a:rPr>
                        <a:t>Spot1</a:t>
                      </a:r>
                      <a:endParaRPr lang="zh-CN" altLang="en-US" dirty="0">
                        <a:solidFill>
                          <a:sysClr val="windowText" lastClr="000000"/>
                        </a:solidFill>
                      </a:endParaRPr>
                    </a:p>
                  </a:txBody>
                  <a:tcPr>
                    <a:solidFill>
                      <a:schemeClr val="accent1">
                        <a:lumMod val="40000"/>
                        <a:lumOff val="60000"/>
                      </a:schemeClr>
                    </a:solidFill>
                  </a:tcPr>
                </a:tc>
                <a:tc>
                  <a:txBody>
                    <a:bodyPr/>
                    <a:lstStyle/>
                    <a:p>
                      <a:r>
                        <a:rPr lang="en-US" altLang="zh-CN" dirty="0">
                          <a:solidFill>
                            <a:sysClr val="windowText" lastClr="000000"/>
                          </a:solidFill>
                        </a:rPr>
                        <a:t>0.13</a:t>
                      </a:r>
                      <a:endParaRPr lang="zh-CN" altLang="en-US" dirty="0">
                        <a:solidFill>
                          <a:sysClr val="windowText" lastClr="000000"/>
                        </a:solidFill>
                      </a:endParaRPr>
                    </a:p>
                  </a:txBody>
                  <a:tcPr>
                    <a:noFill/>
                  </a:tcPr>
                </a:tc>
                <a:tc>
                  <a:txBody>
                    <a:bodyPr/>
                    <a:lstStyle/>
                    <a:p>
                      <a:r>
                        <a:rPr lang="en-US" altLang="zh-CN" dirty="0">
                          <a:solidFill>
                            <a:sysClr val="windowText" lastClr="000000"/>
                          </a:solidFill>
                        </a:rPr>
                        <a:t>0.64</a:t>
                      </a:r>
                      <a:endParaRPr lang="zh-CN" altLang="en-US" dirty="0">
                        <a:solidFill>
                          <a:sysClr val="windowText" lastClr="000000"/>
                        </a:solidFill>
                      </a:endParaRPr>
                    </a:p>
                  </a:txBody>
                  <a:tcPr>
                    <a:noFill/>
                  </a:tcPr>
                </a:tc>
                <a:tc>
                  <a:txBody>
                    <a:bodyPr/>
                    <a:lstStyle/>
                    <a:p>
                      <a:r>
                        <a:rPr lang="en-US" altLang="zh-CN" dirty="0">
                          <a:solidFill>
                            <a:sysClr val="windowText" lastClr="000000"/>
                          </a:solidFill>
                        </a:rPr>
                        <a:t>0.92</a:t>
                      </a:r>
                      <a:endParaRPr lang="zh-CN" altLang="en-US" dirty="0">
                        <a:solidFill>
                          <a:sysClr val="windowText" lastClr="000000"/>
                        </a:solidFill>
                      </a:endParaRPr>
                    </a:p>
                  </a:txBody>
                  <a:tcPr>
                    <a:noFill/>
                  </a:tcPr>
                </a:tc>
                <a:tc>
                  <a:txBody>
                    <a:bodyPr/>
                    <a:lstStyle/>
                    <a:p>
                      <a:endParaRPr lang="zh-CN" altLang="en-US" dirty="0">
                        <a:solidFill>
                          <a:sysClr val="windowText" lastClr="000000"/>
                        </a:solidFill>
                      </a:endParaRPr>
                    </a:p>
                  </a:txBody>
                  <a:tcPr>
                    <a:noFill/>
                  </a:tcPr>
                </a:tc>
                <a:tc>
                  <a:txBody>
                    <a:bodyPr/>
                    <a:lstStyle/>
                    <a:p>
                      <a:r>
                        <a:rPr lang="en-US" altLang="zh-CN" dirty="0">
                          <a:solidFill>
                            <a:sysClr val="windowText" lastClr="000000"/>
                          </a:solidFill>
                        </a:rPr>
                        <a:t>0.08</a:t>
                      </a:r>
                      <a:endParaRPr lang="zh-CN" altLang="en-US" dirty="0">
                        <a:solidFill>
                          <a:sysClr val="windowText" lastClr="000000"/>
                        </a:solidFill>
                      </a:endParaRPr>
                    </a:p>
                  </a:txBody>
                  <a:tcPr>
                    <a:noFill/>
                  </a:tcPr>
                </a:tc>
                <a:extLst>
                  <a:ext uri="{0D108BD9-81ED-4DB2-BD59-A6C34878D82A}">
                    <a16:rowId xmlns:a16="http://schemas.microsoft.com/office/drawing/2014/main" val="1711795979"/>
                  </a:ext>
                </a:extLst>
              </a:tr>
              <a:tr h="314962">
                <a:tc>
                  <a:txBody>
                    <a:bodyPr/>
                    <a:lstStyle/>
                    <a:p>
                      <a:r>
                        <a:rPr lang="en-US" altLang="zh-CN" dirty="0">
                          <a:solidFill>
                            <a:sysClr val="windowText" lastClr="000000"/>
                          </a:solidFill>
                        </a:rPr>
                        <a:t>Spot2</a:t>
                      </a:r>
                      <a:endParaRPr lang="zh-CN" altLang="en-US" dirty="0">
                        <a:solidFill>
                          <a:sysClr val="windowText" lastClr="000000"/>
                        </a:solidFill>
                      </a:endParaRPr>
                    </a:p>
                  </a:txBody>
                  <a:tcPr>
                    <a:solidFill>
                      <a:schemeClr val="accent1">
                        <a:lumMod val="40000"/>
                        <a:lumOff val="60000"/>
                      </a:schemeClr>
                    </a:solidFill>
                  </a:tcPr>
                </a:tc>
                <a:tc>
                  <a:txBody>
                    <a:bodyPr/>
                    <a:lstStyle/>
                    <a:p>
                      <a:r>
                        <a:rPr lang="en-US" altLang="zh-CN" dirty="0">
                          <a:solidFill>
                            <a:sysClr val="windowText" lastClr="000000"/>
                          </a:solidFill>
                        </a:rPr>
                        <a:t>0.85</a:t>
                      </a:r>
                      <a:endParaRPr lang="zh-CN" altLang="en-US" dirty="0">
                        <a:solidFill>
                          <a:sysClr val="windowText" lastClr="000000"/>
                        </a:solidFill>
                      </a:endParaRPr>
                    </a:p>
                  </a:txBody>
                  <a:tcPr>
                    <a:noFill/>
                  </a:tcPr>
                </a:tc>
                <a:tc>
                  <a:txBody>
                    <a:bodyPr/>
                    <a:lstStyle/>
                    <a:p>
                      <a:r>
                        <a:rPr lang="en-US" altLang="zh-CN" dirty="0">
                          <a:solidFill>
                            <a:sysClr val="windowText" lastClr="000000"/>
                          </a:solidFill>
                        </a:rPr>
                        <a:t>0.12</a:t>
                      </a:r>
                      <a:endParaRPr lang="zh-CN" altLang="en-US" dirty="0">
                        <a:solidFill>
                          <a:sysClr val="windowText" lastClr="000000"/>
                        </a:solidFill>
                      </a:endParaRPr>
                    </a:p>
                  </a:txBody>
                  <a:tcPr>
                    <a:noFill/>
                  </a:tcPr>
                </a:tc>
                <a:tc>
                  <a:txBody>
                    <a:bodyPr/>
                    <a:lstStyle/>
                    <a:p>
                      <a:r>
                        <a:rPr lang="en-US" altLang="zh-CN" dirty="0">
                          <a:solidFill>
                            <a:sysClr val="windowText" lastClr="000000"/>
                          </a:solidFill>
                        </a:rPr>
                        <a:t>0.01</a:t>
                      </a:r>
                      <a:endParaRPr lang="zh-CN" altLang="en-US" dirty="0">
                        <a:solidFill>
                          <a:sysClr val="windowText" lastClr="000000"/>
                        </a:solidFill>
                      </a:endParaRPr>
                    </a:p>
                  </a:txBody>
                  <a:tcPr>
                    <a:noFill/>
                  </a:tcPr>
                </a:tc>
                <a:tc>
                  <a:txBody>
                    <a:bodyPr/>
                    <a:lstStyle/>
                    <a:p>
                      <a:endParaRPr lang="zh-CN" altLang="en-US" dirty="0">
                        <a:solidFill>
                          <a:sysClr val="windowText" lastClr="000000"/>
                        </a:solidFill>
                      </a:endParaRPr>
                    </a:p>
                  </a:txBody>
                  <a:tcPr>
                    <a:noFill/>
                  </a:tcPr>
                </a:tc>
                <a:tc>
                  <a:txBody>
                    <a:bodyPr/>
                    <a:lstStyle/>
                    <a:p>
                      <a:r>
                        <a:rPr lang="en-US" altLang="zh-CN" dirty="0">
                          <a:solidFill>
                            <a:sysClr val="windowText" lastClr="000000"/>
                          </a:solidFill>
                        </a:rPr>
                        <a:t>0.88</a:t>
                      </a:r>
                      <a:endParaRPr lang="zh-CN" altLang="en-US" dirty="0">
                        <a:solidFill>
                          <a:sysClr val="windowText" lastClr="000000"/>
                        </a:solidFill>
                      </a:endParaRPr>
                    </a:p>
                  </a:txBody>
                  <a:tcPr>
                    <a:noFill/>
                  </a:tcPr>
                </a:tc>
                <a:extLst>
                  <a:ext uri="{0D108BD9-81ED-4DB2-BD59-A6C34878D82A}">
                    <a16:rowId xmlns:a16="http://schemas.microsoft.com/office/drawing/2014/main" val="237822481"/>
                  </a:ext>
                </a:extLst>
              </a:tr>
              <a:tr h="314962">
                <a:tc>
                  <a:txBody>
                    <a:bodyPr/>
                    <a:lstStyle/>
                    <a:p>
                      <a:r>
                        <a:rPr lang="en-US" altLang="zh-CN" dirty="0">
                          <a:solidFill>
                            <a:sysClr val="windowText" lastClr="000000"/>
                          </a:solidFill>
                        </a:rPr>
                        <a:t>…</a:t>
                      </a:r>
                    </a:p>
                  </a:txBody>
                  <a:tcPr>
                    <a:solidFill>
                      <a:schemeClr val="accent1">
                        <a:lumMod val="40000"/>
                        <a:lumOff val="60000"/>
                      </a:schemeClr>
                    </a:solidFill>
                  </a:tcPr>
                </a:tc>
                <a:tc>
                  <a:txBody>
                    <a:bodyPr/>
                    <a:lstStyle/>
                    <a:p>
                      <a:endParaRPr lang="zh-CN" altLang="en-US" dirty="0">
                        <a:solidFill>
                          <a:sysClr val="windowText" lastClr="000000"/>
                        </a:solidFill>
                      </a:endParaRPr>
                    </a:p>
                  </a:txBody>
                  <a:tcPr>
                    <a:noFill/>
                  </a:tcPr>
                </a:tc>
                <a:tc>
                  <a:txBody>
                    <a:bodyPr/>
                    <a:lstStyle/>
                    <a:p>
                      <a:endParaRPr lang="zh-CN" altLang="en-US" dirty="0">
                        <a:solidFill>
                          <a:sysClr val="windowText" lastClr="000000"/>
                        </a:solidFill>
                      </a:endParaRPr>
                    </a:p>
                  </a:txBody>
                  <a:tcPr>
                    <a:noFill/>
                  </a:tcPr>
                </a:tc>
                <a:tc>
                  <a:txBody>
                    <a:bodyPr/>
                    <a:lstStyle/>
                    <a:p>
                      <a:endParaRPr lang="zh-CN" altLang="en-US" dirty="0">
                        <a:solidFill>
                          <a:sysClr val="windowText" lastClr="000000"/>
                        </a:solidFill>
                      </a:endParaRPr>
                    </a:p>
                  </a:txBody>
                  <a:tcPr>
                    <a:noFill/>
                  </a:tcPr>
                </a:tc>
                <a:tc>
                  <a:txBody>
                    <a:bodyPr/>
                    <a:lstStyle/>
                    <a:p>
                      <a:endParaRPr lang="zh-CN" altLang="en-US" dirty="0">
                        <a:solidFill>
                          <a:sysClr val="windowText" lastClr="000000"/>
                        </a:solidFill>
                      </a:endParaRPr>
                    </a:p>
                  </a:txBody>
                  <a:tcPr>
                    <a:noFill/>
                  </a:tcPr>
                </a:tc>
                <a:tc>
                  <a:txBody>
                    <a:bodyPr/>
                    <a:lstStyle/>
                    <a:p>
                      <a:endParaRPr lang="zh-CN" altLang="en-US" dirty="0">
                        <a:solidFill>
                          <a:sysClr val="windowText" lastClr="000000"/>
                        </a:solidFill>
                      </a:endParaRPr>
                    </a:p>
                  </a:txBody>
                  <a:tcPr>
                    <a:noFill/>
                  </a:tcPr>
                </a:tc>
                <a:extLst>
                  <a:ext uri="{0D108BD9-81ED-4DB2-BD59-A6C34878D82A}">
                    <a16:rowId xmlns:a16="http://schemas.microsoft.com/office/drawing/2014/main" val="3840533003"/>
                  </a:ext>
                </a:extLst>
              </a:tr>
              <a:tr h="292791">
                <a:tc>
                  <a:txBody>
                    <a:bodyPr/>
                    <a:lstStyle/>
                    <a:p>
                      <a:r>
                        <a:rPr lang="en-US" altLang="zh-CN" sz="1600" dirty="0">
                          <a:solidFill>
                            <a:sysClr val="windowText" lastClr="000000"/>
                          </a:solidFill>
                        </a:rPr>
                        <a:t>Spot n </a:t>
                      </a:r>
                      <a:endParaRPr lang="zh-CN" altLang="en-US" sz="1600" dirty="0">
                        <a:solidFill>
                          <a:sysClr val="windowText" lastClr="000000"/>
                        </a:solidFill>
                      </a:endParaRPr>
                    </a:p>
                  </a:txBody>
                  <a:tcPr>
                    <a:solidFill>
                      <a:schemeClr val="accent1">
                        <a:lumMod val="40000"/>
                        <a:lumOff val="60000"/>
                      </a:schemeClr>
                    </a:solidFill>
                  </a:tcPr>
                </a:tc>
                <a:tc>
                  <a:txBody>
                    <a:bodyPr/>
                    <a:lstStyle/>
                    <a:p>
                      <a:r>
                        <a:rPr lang="en-US" altLang="zh-CN" dirty="0">
                          <a:solidFill>
                            <a:sysClr val="windowText" lastClr="000000"/>
                          </a:solidFill>
                        </a:rPr>
                        <a:t>0.02</a:t>
                      </a:r>
                      <a:endParaRPr lang="zh-CN" altLang="en-US" dirty="0">
                        <a:solidFill>
                          <a:sysClr val="windowText" lastClr="000000"/>
                        </a:solidFill>
                      </a:endParaRPr>
                    </a:p>
                  </a:txBody>
                  <a:tcPr>
                    <a:noFill/>
                  </a:tcPr>
                </a:tc>
                <a:tc>
                  <a:txBody>
                    <a:bodyPr/>
                    <a:lstStyle/>
                    <a:p>
                      <a:r>
                        <a:rPr lang="en-US" altLang="zh-CN" dirty="0">
                          <a:solidFill>
                            <a:sysClr val="windowText" lastClr="000000"/>
                          </a:solidFill>
                        </a:rPr>
                        <a:t>0.01</a:t>
                      </a:r>
                      <a:endParaRPr lang="zh-CN" altLang="en-US" dirty="0">
                        <a:solidFill>
                          <a:sysClr val="windowText" lastClr="000000"/>
                        </a:solidFill>
                      </a:endParaRPr>
                    </a:p>
                  </a:txBody>
                  <a:tcPr>
                    <a:noFill/>
                  </a:tcPr>
                </a:tc>
                <a:tc>
                  <a:txBody>
                    <a:bodyPr/>
                    <a:lstStyle/>
                    <a:p>
                      <a:r>
                        <a:rPr lang="en-US" altLang="zh-CN" dirty="0">
                          <a:solidFill>
                            <a:sysClr val="windowText" lastClr="000000"/>
                          </a:solidFill>
                        </a:rPr>
                        <a:t>0.02</a:t>
                      </a:r>
                      <a:endParaRPr lang="zh-CN" altLang="en-US" dirty="0">
                        <a:solidFill>
                          <a:sysClr val="windowText" lastClr="000000"/>
                        </a:solidFill>
                      </a:endParaRPr>
                    </a:p>
                  </a:txBody>
                  <a:tcPr>
                    <a:noFill/>
                  </a:tcPr>
                </a:tc>
                <a:tc>
                  <a:txBody>
                    <a:bodyPr/>
                    <a:lstStyle/>
                    <a:p>
                      <a:endParaRPr lang="zh-CN" altLang="en-US" dirty="0">
                        <a:solidFill>
                          <a:sysClr val="windowText" lastClr="000000"/>
                        </a:solidFill>
                      </a:endParaRPr>
                    </a:p>
                  </a:txBody>
                  <a:tcPr>
                    <a:noFill/>
                  </a:tcPr>
                </a:tc>
                <a:tc>
                  <a:txBody>
                    <a:bodyPr/>
                    <a:lstStyle/>
                    <a:p>
                      <a:r>
                        <a:rPr lang="en-US" altLang="zh-CN" dirty="0">
                          <a:solidFill>
                            <a:sysClr val="windowText" lastClr="000000"/>
                          </a:solidFill>
                        </a:rPr>
                        <a:t>0.05</a:t>
                      </a:r>
                      <a:endParaRPr lang="zh-CN" altLang="en-US" dirty="0">
                        <a:solidFill>
                          <a:sysClr val="windowText" lastClr="000000"/>
                        </a:solidFill>
                      </a:endParaRPr>
                    </a:p>
                  </a:txBody>
                  <a:tcPr>
                    <a:noFill/>
                  </a:tcPr>
                </a:tc>
                <a:extLst>
                  <a:ext uri="{0D108BD9-81ED-4DB2-BD59-A6C34878D82A}">
                    <a16:rowId xmlns:a16="http://schemas.microsoft.com/office/drawing/2014/main" val="1234615500"/>
                  </a:ext>
                </a:extLst>
              </a:tr>
            </a:tbl>
          </a:graphicData>
        </a:graphic>
      </p:graphicFrame>
      <p:sp>
        <p:nvSpPr>
          <p:cNvPr id="5" name="文本框 4">
            <a:extLst>
              <a:ext uri="{FF2B5EF4-FFF2-40B4-BE49-F238E27FC236}">
                <a16:creationId xmlns:a16="http://schemas.microsoft.com/office/drawing/2014/main" id="{D1D0D00E-D25B-5C3B-D0B5-19AD9FC069D1}"/>
              </a:ext>
            </a:extLst>
          </p:cNvPr>
          <p:cNvSpPr txBox="1"/>
          <p:nvPr/>
        </p:nvSpPr>
        <p:spPr>
          <a:xfrm>
            <a:off x="0" y="3756450"/>
            <a:ext cx="5898524" cy="646331"/>
          </a:xfrm>
          <a:prstGeom prst="rect">
            <a:avLst/>
          </a:prstGeom>
          <a:noFill/>
        </p:spPr>
        <p:txBody>
          <a:bodyPr wrap="square" rtlCol="0">
            <a:spAutoFit/>
          </a:bodyPr>
          <a:lstStyle/>
          <a:p>
            <a:pPr algn="l"/>
            <a:r>
              <a:rPr lang="en-US" altLang="zh-CN" dirty="0">
                <a:solidFill>
                  <a:schemeClr val="bg1"/>
                </a:solidFill>
              </a:rPr>
              <a:t>Use </a:t>
            </a:r>
            <a:r>
              <a:rPr lang="en-US" altLang="zh-CN" dirty="0" err="1">
                <a:solidFill>
                  <a:schemeClr val="bg1"/>
                </a:solidFill>
              </a:rPr>
              <a:t>Baysian</a:t>
            </a:r>
            <a:r>
              <a:rPr lang="en-US" altLang="zh-CN" dirty="0">
                <a:solidFill>
                  <a:schemeClr val="bg1"/>
                </a:solidFill>
              </a:rPr>
              <a:t> optimization,</a:t>
            </a:r>
          </a:p>
          <a:p>
            <a:pPr algn="l"/>
            <a:r>
              <a:rPr lang="en-US" altLang="zh-CN" dirty="0">
                <a:solidFill>
                  <a:schemeClr val="bg1"/>
                </a:solidFill>
              </a:rPr>
              <a:t>Use training genes to find Mapping </a:t>
            </a:r>
            <a:r>
              <a:rPr lang="en-US" altLang="zh-CN" dirty="0" err="1">
                <a:solidFill>
                  <a:schemeClr val="bg1"/>
                </a:solidFill>
              </a:rPr>
              <a:t>matrix.T</a:t>
            </a:r>
            <a:r>
              <a:rPr lang="en-US" altLang="zh-CN" dirty="0">
                <a:solidFill>
                  <a:schemeClr val="bg1"/>
                </a:solidFill>
              </a:rPr>
              <a:t>:</a:t>
            </a:r>
            <a:endParaRPr lang="zh-CN" altLang="en-US" dirty="0">
              <a:solidFill>
                <a:schemeClr val="bg1"/>
              </a:solidFill>
            </a:endParaRPr>
          </a:p>
        </p:txBody>
      </p:sp>
      <p:sp>
        <p:nvSpPr>
          <p:cNvPr id="7" name="文本框 6">
            <a:extLst>
              <a:ext uri="{FF2B5EF4-FFF2-40B4-BE49-F238E27FC236}">
                <a16:creationId xmlns:a16="http://schemas.microsoft.com/office/drawing/2014/main" id="{ED16AACC-168C-AFA4-2B3E-032838BC490F}"/>
              </a:ext>
            </a:extLst>
          </p:cNvPr>
          <p:cNvSpPr txBox="1"/>
          <p:nvPr/>
        </p:nvSpPr>
        <p:spPr>
          <a:xfrm>
            <a:off x="5679581" y="5116219"/>
            <a:ext cx="254710" cy="369332"/>
          </a:xfrm>
          <a:prstGeom prst="rect">
            <a:avLst/>
          </a:prstGeom>
          <a:noFill/>
        </p:spPr>
        <p:txBody>
          <a:bodyPr wrap="square" rtlCol="0">
            <a:spAutoFit/>
          </a:bodyPr>
          <a:lstStyle/>
          <a:p>
            <a:pPr algn="l"/>
            <a:r>
              <a:rPr lang="en-US" altLang="zh-CN" dirty="0">
                <a:solidFill>
                  <a:schemeClr val="bg1"/>
                </a:solidFill>
              </a:rPr>
              <a:t>x</a:t>
            </a:r>
            <a:endParaRPr lang="zh-CN" altLang="en-US" dirty="0">
              <a:solidFill>
                <a:schemeClr val="bg1"/>
              </a:solidFill>
            </a:endParaRPr>
          </a:p>
        </p:txBody>
      </p:sp>
      <p:graphicFrame>
        <p:nvGraphicFramePr>
          <p:cNvPr id="8" name="表格 7">
            <a:extLst>
              <a:ext uri="{FF2B5EF4-FFF2-40B4-BE49-F238E27FC236}">
                <a16:creationId xmlns:a16="http://schemas.microsoft.com/office/drawing/2014/main" id="{417A8BAC-7BA6-7C3E-85E6-35D15F35D5F6}"/>
              </a:ext>
            </a:extLst>
          </p:cNvPr>
          <p:cNvGraphicFramePr>
            <a:graphicFrameLocks noGrp="1"/>
          </p:cNvGraphicFramePr>
          <p:nvPr>
            <p:extLst>
              <p:ext uri="{D42A27DB-BD31-4B8C-83A1-F6EECF244321}">
                <p14:modId xmlns:p14="http://schemas.microsoft.com/office/powerpoint/2010/main" val="3465648262"/>
              </p:ext>
            </p:extLst>
          </p:nvPr>
        </p:nvGraphicFramePr>
        <p:xfrm>
          <a:off x="5967213" y="4352155"/>
          <a:ext cx="5714648" cy="1832276"/>
        </p:xfrm>
        <a:graphic>
          <a:graphicData uri="http://schemas.openxmlformats.org/drawingml/2006/table">
            <a:tbl>
              <a:tblPr firstRow="1" bandRow="1">
                <a:tableStyleId>{D7AC3CCA-C797-4891-BE02-D94E43425B78}</a:tableStyleId>
              </a:tblPr>
              <a:tblGrid>
                <a:gridCol w="816378">
                  <a:extLst>
                    <a:ext uri="{9D8B030D-6E8A-4147-A177-3AD203B41FA5}">
                      <a16:colId xmlns:a16="http://schemas.microsoft.com/office/drawing/2014/main" val="3416476125"/>
                    </a:ext>
                  </a:extLst>
                </a:gridCol>
                <a:gridCol w="816378">
                  <a:extLst>
                    <a:ext uri="{9D8B030D-6E8A-4147-A177-3AD203B41FA5}">
                      <a16:colId xmlns:a16="http://schemas.microsoft.com/office/drawing/2014/main" val="3626796891"/>
                    </a:ext>
                  </a:extLst>
                </a:gridCol>
                <a:gridCol w="816378">
                  <a:extLst>
                    <a:ext uri="{9D8B030D-6E8A-4147-A177-3AD203B41FA5}">
                      <a16:colId xmlns:a16="http://schemas.microsoft.com/office/drawing/2014/main" val="1372943366"/>
                    </a:ext>
                  </a:extLst>
                </a:gridCol>
                <a:gridCol w="816378">
                  <a:extLst>
                    <a:ext uri="{9D8B030D-6E8A-4147-A177-3AD203B41FA5}">
                      <a16:colId xmlns:a16="http://schemas.microsoft.com/office/drawing/2014/main" val="2175466882"/>
                    </a:ext>
                  </a:extLst>
                </a:gridCol>
                <a:gridCol w="453847">
                  <a:extLst>
                    <a:ext uri="{9D8B030D-6E8A-4147-A177-3AD203B41FA5}">
                      <a16:colId xmlns:a16="http://schemas.microsoft.com/office/drawing/2014/main" val="2587318655"/>
                    </a:ext>
                  </a:extLst>
                </a:gridCol>
                <a:gridCol w="990383">
                  <a:extLst>
                    <a:ext uri="{9D8B030D-6E8A-4147-A177-3AD203B41FA5}">
                      <a16:colId xmlns:a16="http://schemas.microsoft.com/office/drawing/2014/main" val="2917379078"/>
                    </a:ext>
                  </a:extLst>
                </a:gridCol>
                <a:gridCol w="1004906">
                  <a:extLst>
                    <a:ext uri="{9D8B030D-6E8A-4147-A177-3AD203B41FA5}">
                      <a16:colId xmlns:a16="http://schemas.microsoft.com/office/drawing/2014/main" val="1793378331"/>
                    </a:ext>
                  </a:extLst>
                </a:gridCol>
              </a:tblGrid>
              <a:tr h="369236">
                <a:tc>
                  <a:txBody>
                    <a:bodyPr/>
                    <a:lstStyle/>
                    <a:p>
                      <a:endParaRPr lang="zh-CN" altLang="en-US" dirty="0"/>
                    </a:p>
                  </a:txBody>
                  <a:tcPr>
                    <a:noFill/>
                  </a:tcPr>
                </a:tc>
                <a:tc>
                  <a:txBody>
                    <a:bodyPr/>
                    <a:lstStyle/>
                    <a:p>
                      <a:r>
                        <a:rPr lang="en-US" altLang="zh-CN" sz="1600" b="0" dirty="0"/>
                        <a:t>Gene1</a:t>
                      </a:r>
                      <a:endParaRPr lang="zh-CN" altLang="en-US" sz="1600" b="0" dirty="0"/>
                    </a:p>
                  </a:txBody>
                  <a:tcPr>
                    <a:solidFill>
                      <a:schemeClr val="accent4">
                        <a:lumMod val="40000"/>
                        <a:lumOff val="60000"/>
                      </a:schemeClr>
                    </a:solidFill>
                  </a:tcPr>
                </a:tc>
                <a:tc>
                  <a:txBody>
                    <a:bodyPr/>
                    <a:lstStyle/>
                    <a:p>
                      <a:r>
                        <a:rPr lang="en-US" altLang="zh-CN" sz="1600" b="0" dirty="0"/>
                        <a:t>Gene2 </a:t>
                      </a:r>
                      <a:endParaRPr lang="zh-CN" altLang="en-US" sz="1600" b="0" dirty="0"/>
                    </a:p>
                  </a:txBody>
                  <a:tcPr>
                    <a:solidFill>
                      <a:schemeClr val="accent4">
                        <a:lumMod val="40000"/>
                        <a:lumOff val="60000"/>
                      </a:schemeClr>
                    </a:solidFill>
                  </a:tcPr>
                </a:tc>
                <a:tc>
                  <a:txBody>
                    <a:bodyPr/>
                    <a:lstStyle/>
                    <a:p>
                      <a:r>
                        <a:rPr lang="en-US" altLang="zh-CN" sz="1600" b="0" dirty="0"/>
                        <a:t>Gene3</a:t>
                      </a:r>
                      <a:endParaRPr lang="zh-CN" altLang="en-US" sz="1600" b="0" dirty="0"/>
                    </a:p>
                  </a:txBody>
                  <a:tcPr>
                    <a:solidFill>
                      <a:schemeClr val="accent4">
                        <a:lumMod val="40000"/>
                        <a:lumOff val="60000"/>
                      </a:schemeClr>
                    </a:solidFill>
                  </a:tcPr>
                </a:tc>
                <a:tc>
                  <a:txBody>
                    <a:bodyPr/>
                    <a:lstStyle/>
                    <a:p>
                      <a:r>
                        <a:rPr lang="en-US" altLang="zh-CN" sz="1600" b="0" dirty="0"/>
                        <a:t>…</a:t>
                      </a:r>
                      <a:endParaRPr lang="zh-CN" altLang="en-US" sz="1600" b="0" dirty="0"/>
                    </a:p>
                  </a:txBody>
                  <a:tcPr>
                    <a:solidFill>
                      <a:schemeClr val="accent4">
                        <a:lumMod val="40000"/>
                        <a:lumOff val="60000"/>
                      </a:schemeClr>
                    </a:solidFill>
                  </a:tcPr>
                </a:tc>
                <a:tc>
                  <a:txBody>
                    <a:bodyPr/>
                    <a:lstStyle/>
                    <a:p>
                      <a:r>
                        <a:rPr lang="en-US" altLang="zh-CN" sz="1600" b="0" dirty="0"/>
                        <a:t>Gene j-1</a:t>
                      </a:r>
                      <a:endParaRPr lang="zh-CN" altLang="en-US" sz="1600" b="0" dirty="0"/>
                    </a:p>
                  </a:txBody>
                  <a:tcPr>
                    <a:solidFill>
                      <a:schemeClr val="accent4">
                        <a:lumMod val="40000"/>
                        <a:lumOff val="60000"/>
                      </a:schemeClr>
                    </a:solidFill>
                  </a:tcPr>
                </a:tc>
                <a:tc>
                  <a:txBody>
                    <a:bodyPr/>
                    <a:lstStyle/>
                    <a:p>
                      <a:r>
                        <a:rPr lang="en-US" altLang="zh-CN" sz="1600" b="0" dirty="0"/>
                        <a:t>Gene j </a:t>
                      </a:r>
                      <a:endParaRPr lang="zh-CN" altLang="en-US" sz="1600" b="0" dirty="0"/>
                    </a:p>
                  </a:txBody>
                  <a:tcPr>
                    <a:solidFill>
                      <a:schemeClr val="accent4">
                        <a:lumMod val="40000"/>
                        <a:lumOff val="60000"/>
                      </a:schemeClr>
                    </a:solidFill>
                  </a:tcPr>
                </a:tc>
                <a:extLst>
                  <a:ext uri="{0D108BD9-81ED-4DB2-BD59-A6C34878D82A}">
                    <a16:rowId xmlns:a16="http://schemas.microsoft.com/office/drawing/2014/main" val="3902203946"/>
                  </a:ext>
                </a:extLst>
              </a:tr>
              <a:tr h="330710">
                <a:tc>
                  <a:txBody>
                    <a:bodyPr/>
                    <a:lstStyle/>
                    <a:p>
                      <a:r>
                        <a:rPr lang="en-US" altLang="zh-CN" dirty="0">
                          <a:solidFill>
                            <a:sysClr val="windowText" lastClr="000000"/>
                          </a:solidFill>
                        </a:rPr>
                        <a:t>Cell1 </a:t>
                      </a:r>
                      <a:endParaRPr lang="zh-CN" altLang="en-US" dirty="0">
                        <a:solidFill>
                          <a:sysClr val="windowText" lastClr="000000"/>
                        </a:solidFill>
                      </a:endParaRPr>
                    </a:p>
                  </a:txBody>
                  <a:tcPr>
                    <a:solidFill>
                      <a:schemeClr val="accent2">
                        <a:lumMod val="60000"/>
                        <a:lumOff val="40000"/>
                      </a:schemeClr>
                    </a:solidFill>
                  </a:tcPr>
                </a:tc>
                <a:tc>
                  <a:txBody>
                    <a:bodyPr/>
                    <a:lstStyle/>
                    <a:p>
                      <a:r>
                        <a:rPr lang="en-US" altLang="zh-CN" dirty="0"/>
                        <a:t>2</a:t>
                      </a:r>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1</a:t>
                      </a:r>
                      <a:endParaRPr lang="zh-CN" altLang="en-US" dirty="0"/>
                    </a:p>
                  </a:txBody>
                  <a:tcPr>
                    <a:noFill/>
                  </a:tcPr>
                </a:tc>
                <a:tc>
                  <a:txBody>
                    <a:bodyPr/>
                    <a:lstStyle/>
                    <a:p>
                      <a:endParaRPr lang="zh-CN" altLang="en-US" dirty="0"/>
                    </a:p>
                  </a:txBody>
                  <a:tcPr>
                    <a:noFill/>
                  </a:tcPr>
                </a:tc>
                <a:tc>
                  <a:txBody>
                    <a:bodyPr/>
                    <a:lstStyle/>
                    <a:p>
                      <a:r>
                        <a:rPr lang="en-US" altLang="zh-CN" dirty="0"/>
                        <a:t>7</a:t>
                      </a:r>
                      <a:endParaRPr lang="zh-CN" altLang="en-US" dirty="0"/>
                    </a:p>
                  </a:txBody>
                  <a:tcPr>
                    <a:noFill/>
                  </a:tcPr>
                </a:tc>
                <a:tc>
                  <a:txBody>
                    <a:bodyPr/>
                    <a:lstStyle/>
                    <a:p>
                      <a:r>
                        <a:rPr lang="en-US" altLang="zh-CN" dirty="0"/>
                        <a:t>1</a:t>
                      </a:r>
                      <a:endParaRPr lang="zh-CN" altLang="en-US" dirty="0"/>
                    </a:p>
                  </a:txBody>
                  <a:tcPr>
                    <a:noFill/>
                  </a:tcPr>
                </a:tc>
                <a:extLst>
                  <a:ext uri="{0D108BD9-81ED-4DB2-BD59-A6C34878D82A}">
                    <a16:rowId xmlns:a16="http://schemas.microsoft.com/office/drawing/2014/main" val="1124244683"/>
                  </a:ext>
                </a:extLst>
              </a:tr>
              <a:tr h="330710">
                <a:tc>
                  <a:txBody>
                    <a:bodyPr/>
                    <a:lstStyle/>
                    <a:p>
                      <a:r>
                        <a:rPr lang="en-US" altLang="zh-CN" dirty="0">
                          <a:solidFill>
                            <a:sysClr val="windowText" lastClr="000000"/>
                          </a:solidFill>
                        </a:rPr>
                        <a:t>Cell2</a:t>
                      </a:r>
                      <a:endParaRPr lang="zh-CN" altLang="en-US" dirty="0">
                        <a:solidFill>
                          <a:sysClr val="windowText" lastClr="000000"/>
                        </a:solidFill>
                      </a:endParaRPr>
                    </a:p>
                  </a:txBody>
                  <a:tcPr>
                    <a:solidFill>
                      <a:schemeClr val="accent2">
                        <a:lumMod val="60000"/>
                        <a:lumOff val="40000"/>
                      </a:schemeClr>
                    </a:solid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endParaRPr lang="zh-CN" altLang="en-US" dirty="0"/>
                    </a:p>
                  </a:txBody>
                  <a:tcPr>
                    <a:noFill/>
                  </a:tcPr>
                </a:tc>
                <a:tc>
                  <a:txBody>
                    <a:bodyPr/>
                    <a:lstStyle/>
                    <a:p>
                      <a:r>
                        <a:rPr lang="en-US" altLang="zh-CN" dirty="0"/>
                        <a:t>4</a:t>
                      </a:r>
                      <a:endParaRPr lang="zh-CN" altLang="en-US" dirty="0"/>
                    </a:p>
                  </a:txBody>
                  <a:tcPr>
                    <a:noFill/>
                  </a:tcPr>
                </a:tc>
                <a:tc>
                  <a:txBody>
                    <a:bodyPr/>
                    <a:lstStyle/>
                    <a:p>
                      <a:r>
                        <a:rPr lang="en-US" altLang="zh-CN" dirty="0"/>
                        <a:t>1</a:t>
                      </a:r>
                      <a:endParaRPr lang="zh-CN" altLang="en-US" dirty="0"/>
                    </a:p>
                  </a:txBody>
                  <a:tcPr>
                    <a:noFill/>
                  </a:tcPr>
                </a:tc>
                <a:extLst>
                  <a:ext uri="{0D108BD9-81ED-4DB2-BD59-A6C34878D82A}">
                    <a16:rowId xmlns:a16="http://schemas.microsoft.com/office/drawing/2014/main" val="119456798"/>
                  </a:ext>
                </a:extLst>
              </a:tr>
              <a:tr h="318108">
                <a:tc>
                  <a:txBody>
                    <a:bodyPr/>
                    <a:lstStyle/>
                    <a:p>
                      <a:r>
                        <a:rPr lang="en-US" altLang="zh-CN" dirty="0">
                          <a:solidFill>
                            <a:sysClr val="windowText" lastClr="000000"/>
                          </a:solidFill>
                        </a:rPr>
                        <a:t>…</a:t>
                      </a:r>
                      <a:endParaRPr lang="zh-CN" altLang="en-US" dirty="0">
                        <a:solidFill>
                          <a:sysClr val="windowText" lastClr="000000"/>
                        </a:solidFill>
                      </a:endParaRPr>
                    </a:p>
                  </a:txBody>
                  <a:tcPr>
                    <a:solidFill>
                      <a:schemeClr val="accent2">
                        <a:lumMod val="60000"/>
                        <a:lumOff val="40000"/>
                      </a:schemeClr>
                    </a:solidFill>
                  </a:tcPr>
                </a:tc>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2673009208"/>
                  </a:ext>
                </a:extLst>
              </a:tr>
              <a:tr h="347192">
                <a:tc>
                  <a:txBody>
                    <a:bodyPr/>
                    <a:lstStyle/>
                    <a:p>
                      <a:r>
                        <a:rPr lang="en-US" altLang="zh-CN" dirty="0">
                          <a:solidFill>
                            <a:sysClr val="windowText" lastClr="000000"/>
                          </a:solidFill>
                        </a:rPr>
                        <a:t>Cell k</a:t>
                      </a:r>
                      <a:endParaRPr lang="zh-CN" altLang="en-US" dirty="0">
                        <a:solidFill>
                          <a:sysClr val="windowText" lastClr="000000"/>
                        </a:solidFill>
                      </a:endParaRPr>
                    </a:p>
                  </a:txBody>
                  <a:tcPr>
                    <a:solidFill>
                      <a:schemeClr val="accent2">
                        <a:lumMod val="60000"/>
                        <a:lumOff val="40000"/>
                      </a:schemeClr>
                    </a:solid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extLst>
                  <a:ext uri="{0D108BD9-81ED-4DB2-BD59-A6C34878D82A}">
                    <a16:rowId xmlns:a16="http://schemas.microsoft.com/office/drawing/2014/main" val="513959500"/>
                  </a:ext>
                </a:extLst>
              </a:tr>
            </a:tbl>
          </a:graphicData>
        </a:graphic>
      </p:graphicFrame>
      <p:sp>
        <p:nvSpPr>
          <p:cNvPr id="9" name="文本框 8">
            <a:extLst>
              <a:ext uri="{FF2B5EF4-FFF2-40B4-BE49-F238E27FC236}">
                <a16:creationId xmlns:a16="http://schemas.microsoft.com/office/drawing/2014/main" id="{2465E145-E1DD-255B-FAB2-6071367DA2B8}"/>
              </a:ext>
            </a:extLst>
          </p:cNvPr>
          <p:cNvSpPr txBox="1"/>
          <p:nvPr/>
        </p:nvSpPr>
        <p:spPr>
          <a:xfrm>
            <a:off x="5967213" y="4048007"/>
            <a:ext cx="2610838" cy="369332"/>
          </a:xfrm>
          <a:prstGeom prst="rect">
            <a:avLst/>
          </a:prstGeom>
          <a:noFill/>
        </p:spPr>
        <p:txBody>
          <a:bodyPr wrap="square" rtlCol="0">
            <a:spAutoFit/>
          </a:bodyPr>
          <a:lstStyle/>
          <a:p>
            <a:pPr algn="l"/>
            <a:r>
              <a:rPr lang="en-US" altLang="zh-CN" dirty="0" err="1">
                <a:solidFill>
                  <a:schemeClr val="bg1"/>
                </a:solidFill>
              </a:rPr>
              <a:t>scRNA</a:t>
            </a:r>
            <a:r>
              <a:rPr lang="en-US" altLang="zh-CN" dirty="0">
                <a:solidFill>
                  <a:schemeClr val="bg1"/>
                </a:solidFill>
              </a:rPr>
              <a:t>-seq </a:t>
            </a:r>
            <a:r>
              <a:rPr lang="en-US" altLang="zh-CN" dirty="0" err="1">
                <a:solidFill>
                  <a:schemeClr val="bg1"/>
                </a:solidFill>
              </a:rPr>
              <a:t>adata</a:t>
            </a:r>
            <a:r>
              <a:rPr lang="en-US" altLang="zh-CN" dirty="0">
                <a:solidFill>
                  <a:schemeClr val="bg1"/>
                </a:solidFill>
              </a:rPr>
              <a:t>:</a:t>
            </a:r>
            <a:endParaRPr lang="zh-CN" altLang="en-US" dirty="0">
              <a:solidFill>
                <a:schemeClr val="bg1"/>
              </a:solidFill>
            </a:endParaRPr>
          </a:p>
        </p:txBody>
      </p:sp>
      <p:sp>
        <p:nvSpPr>
          <p:cNvPr id="10" name="文本框 9">
            <a:extLst>
              <a:ext uri="{FF2B5EF4-FFF2-40B4-BE49-F238E27FC236}">
                <a16:creationId xmlns:a16="http://schemas.microsoft.com/office/drawing/2014/main" id="{4F3D4239-D717-5A1D-D10F-5D54EB127FD8}"/>
              </a:ext>
            </a:extLst>
          </p:cNvPr>
          <p:cNvSpPr txBox="1"/>
          <p:nvPr/>
        </p:nvSpPr>
        <p:spPr>
          <a:xfrm>
            <a:off x="283335" y="6387832"/>
            <a:ext cx="6435812" cy="369332"/>
          </a:xfrm>
          <a:prstGeom prst="rect">
            <a:avLst/>
          </a:prstGeom>
          <a:noFill/>
        </p:spPr>
        <p:txBody>
          <a:bodyPr wrap="square" rtlCol="0">
            <a:spAutoFit/>
          </a:bodyPr>
          <a:lstStyle/>
          <a:p>
            <a:pPr algn="l"/>
            <a:r>
              <a:rPr lang="en-US" altLang="zh-CN" dirty="0">
                <a:solidFill>
                  <a:schemeClr val="bg1"/>
                </a:solidFill>
              </a:rPr>
              <a:t>= integrated spatial transcriptomics matrix</a:t>
            </a:r>
            <a:endParaRPr lang="zh-CN" altLang="en-US" dirty="0">
              <a:solidFill>
                <a:schemeClr val="bg1"/>
              </a:solidFill>
            </a:endParaRPr>
          </a:p>
        </p:txBody>
      </p:sp>
      <p:cxnSp>
        <p:nvCxnSpPr>
          <p:cNvPr id="12" name="直接箭头连接符 11">
            <a:extLst>
              <a:ext uri="{FF2B5EF4-FFF2-40B4-BE49-F238E27FC236}">
                <a16:creationId xmlns:a16="http://schemas.microsoft.com/office/drawing/2014/main" id="{2A50FBCB-1F0B-8DF6-4D3B-0D26360DD621}"/>
              </a:ext>
            </a:extLst>
          </p:cNvPr>
          <p:cNvCxnSpPr>
            <a:cxnSpLocks/>
          </p:cNvCxnSpPr>
          <p:nvPr/>
        </p:nvCxnSpPr>
        <p:spPr>
          <a:xfrm flipH="1">
            <a:off x="1511097" y="2254942"/>
            <a:ext cx="1172724" cy="354546"/>
          </a:xfrm>
          <a:prstGeom prst="straightConnector1">
            <a:avLst/>
          </a:prstGeom>
          <a:ln w="28575">
            <a:solidFill>
              <a:schemeClr val="accent1">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18" name="文本框 17">
            <a:extLst>
              <a:ext uri="{FF2B5EF4-FFF2-40B4-BE49-F238E27FC236}">
                <a16:creationId xmlns:a16="http://schemas.microsoft.com/office/drawing/2014/main" id="{C10DDCFC-803B-8226-5944-7B17A031E8B8}"/>
              </a:ext>
            </a:extLst>
          </p:cNvPr>
          <p:cNvSpPr txBox="1"/>
          <p:nvPr/>
        </p:nvSpPr>
        <p:spPr>
          <a:xfrm>
            <a:off x="183875" y="1833670"/>
            <a:ext cx="2221253" cy="307777"/>
          </a:xfrm>
          <a:prstGeom prst="rect">
            <a:avLst/>
          </a:prstGeom>
          <a:noFill/>
        </p:spPr>
        <p:txBody>
          <a:bodyPr wrap="square" rtlCol="0">
            <a:spAutoFit/>
          </a:bodyPr>
          <a:lstStyle/>
          <a:p>
            <a:pPr algn="l"/>
            <a:r>
              <a:rPr lang="en-US" altLang="zh-CN" sz="1400" dirty="0">
                <a:solidFill>
                  <a:schemeClr val="bg1"/>
                </a:solidFill>
              </a:rPr>
              <a:t>Spot(low-resolution)</a:t>
            </a:r>
            <a:endParaRPr lang="zh-CN" altLang="en-US" sz="1400" dirty="0">
              <a:solidFill>
                <a:schemeClr val="bg1"/>
              </a:solidFill>
            </a:endParaRPr>
          </a:p>
        </p:txBody>
      </p:sp>
      <p:grpSp>
        <p:nvGrpSpPr>
          <p:cNvPr id="23" name="组合 22">
            <a:extLst>
              <a:ext uri="{FF2B5EF4-FFF2-40B4-BE49-F238E27FC236}">
                <a16:creationId xmlns:a16="http://schemas.microsoft.com/office/drawing/2014/main" id="{87C08087-22EF-2E18-BEEF-0DDF4F98C81B}"/>
              </a:ext>
            </a:extLst>
          </p:cNvPr>
          <p:cNvGrpSpPr/>
          <p:nvPr/>
        </p:nvGrpSpPr>
        <p:grpSpPr>
          <a:xfrm>
            <a:off x="517265" y="2322917"/>
            <a:ext cx="1235054" cy="959476"/>
            <a:chOff x="3620894" y="2049089"/>
            <a:chExt cx="1235054" cy="959476"/>
          </a:xfrm>
        </p:grpSpPr>
        <p:sp>
          <p:nvSpPr>
            <p:cNvPr id="13" name="椭圆 12">
              <a:extLst>
                <a:ext uri="{FF2B5EF4-FFF2-40B4-BE49-F238E27FC236}">
                  <a16:creationId xmlns:a16="http://schemas.microsoft.com/office/drawing/2014/main" id="{33B4DCBC-9CB3-D636-AF15-53370A29EA26}"/>
                </a:ext>
              </a:extLst>
            </p:cNvPr>
            <p:cNvSpPr/>
            <p:nvPr/>
          </p:nvSpPr>
          <p:spPr>
            <a:xfrm>
              <a:off x="3620894" y="2049089"/>
              <a:ext cx="959476" cy="959476"/>
            </a:xfrm>
            <a:prstGeom prst="ellipse">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2FC1ABE0-A8A5-C8B3-ADDE-C105E2763EFF}"/>
                </a:ext>
              </a:extLst>
            </p:cNvPr>
            <p:cNvSpPr/>
            <p:nvPr/>
          </p:nvSpPr>
          <p:spPr>
            <a:xfrm>
              <a:off x="3734873" y="2321862"/>
              <a:ext cx="254000" cy="275791"/>
            </a:xfrm>
            <a:custGeom>
              <a:avLst/>
              <a:gdLst>
                <a:gd name="connsiteX0" fmla="*/ 110066 w 254000"/>
                <a:gd name="connsiteY0" fmla="*/ 9091 h 275791"/>
                <a:gd name="connsiteX1" fmla="*/ 0 w 254000"/>
                <a:gd name="connsiteY1" fmla="*/ 136091 h 275791"/>
                <a:gd name="connsiteX2" fmla="*/ 4233 w 254000"/>
                <a:gd name="connsiteY2" fmla="*/ 182658 h 275791"/>
                <a:gd name="connsiteX3" fmla="*/ 105833 w 254000"/>
                <a:gd name="connsiteY3" fmla="*/ 271558 h 275791"/>
                <a:gd name="connsiteX4" fmla="*/ 118533 w 254000"/>
                <a:gd name="connsiteY4" fmla="*/ 275791 h 275791"/>
                <a:gd name="connsiteX5" fmla="*/ 198966 w 254000"/>
                <a:gd name="connsiteY5" fmla="*/ 237691 h 275791"/>
                <a:gd name="connsiteX6" fmla="*/ 232833 w 254000"/>
                <a:gd name="connsiteY6" fmla="*/ 203825 h 275791"/>
                <a:gd name="connsiteX7" fmla="*/ 241300 w 254000"/>
                <a:gd name="connsiteY7" fmla="*/ 182658 h 275791"/>
                <a:gd name="connsiteX8" fmla="*/ 254000 w 254000"/>
                <a:gd name="connsiteY8" fmla="*/ 144558 h 275791"/>
                <a:gd name="connsiteX9" fmla="*/ 220133 w 254000"/>
                <a:gd name="connsiteY9" fmla="*/ 64125 h 275791"/>
                <a:gd name="connsiteX10" fmla="*/ 182033 w 254000"/>
                <a:gd name="connsiteY10" fmla="*/ 38725 h 275791"/>
                <a:gd name="connsiteX11" fmla="*/ 143933 w 254000"/>
                <a:gd name="connsiteY11" fmla="*/ 26025 h 275791"/>
                <a:gd name="connsiteX12" fmla="*/ 110066 w 254000"/>
                <a:gd name="connsiteY12" fmla="*/ 13325 h 275791"/>
                <a:gd name="connsiteX13" fmla="*/ 110066 w 254000"/>
                <a:gd name="connsiteY13" fmla="*/ 9091 h 27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000" h="275791">
                  <a:moveTo>
                    <a:pt x="110066" y="9091"/>
                  </a:moveTo>
                  <a:cubicBezTo>
                    <a:pt x="91722" y="29552"/>
                    <a:pt x="33678" y="68736"/>
                    <a:pt x="0" y="136091"/>
                  </a:cubicBezTo>
                  <a:cubicBezTo>
                    <a:pt x="1411" y="151613"/>
                    <a:pt x="-2492" y="168597"/>
                    <a:pt x="4233" y="182658"/>
                  </a:cubicBezTo>
                  <a:cubicBezTo>
                    <a:pt x="24934" y="225942"/>
                    <a:pt x="67093" y="248770"/>
                    <a:pt x="105833" y="271558"/>
                  </a:cubicBezTo>
                  <a:cubicBezTo>
                    <a:pt x="109679" y="273820"/>
                    <a:pt x="114300" y="274380"/>
                    <a:pt x="118533" y="275791"/>
                  </a:cubicBezTo>
                  <a:cubicBezTo>
                    <a:pt x="145344" y="263091"/>
                    <a:pt x="173861" y="253498"/>
                    <a:pt x="198966" y="237691"/>
                  </a:cubicBezTo>
                  <a:cubicBezTo>
                    <a:pt x="212476" y="229185"/>
                    <a:pt x="223099" y="216479"/>
                    <a:pt x="232833" y="203825"/>
                  </a:cubicBezTo>
                  <a:cubicBezTo>
                    <a:pt x="237466" y="197802"/>
                    <a:pt x="238744" y="189814"/>
                    <a:pt x="241300" y="182658"/>
                  </a:cubicBezTo>
                  <a:cubicBezTo>
                    <a:pt x="245803" y="170051"/>
                    <a:pt x="249767" y="157258"/>
                    <a:pt x="254000" y="144558"/>
                  </a:cubicBezTo>
                  <a:cubicBezTo>
                    <a:pt x="242711" y="117747"/>
                    <a:pt x="236491" y="88181"/>
                    <a:pt x="220133" y="64125"/>
                  </a:cubicBezTo>
                  <a:cubicBezTo>
                    <a:pt x="211550" y="51503"/>
                    <a:pt x="195285" y="46298"/>
                    <a:pt x="182033" y="38725"/>
                  </a:cubicBezTo>
                  <a:cubicBezTo>
                    <a:pt x="169633" y="31639"/>
                    <a:pt x="157391" y="29389"/>
                    <a:pt x="143933" y="26025"/>
                  </a:cubicBezTo>
                  <a:cubicBezTo>
                    <a:pt x="124320" y="12949"/>
                    <a:pt x="137531" y="19429"/>
                    <a:pt x="110066" y="13325"/>
                  </a:cubicBezTo>
                  <a:cubicBezTo>
                    <a:pt x="87933" y="8406"/>
                    <a:pt x="128410" y="-11370"/>
                    <a:pt x="110066" y="9091"/>
                  </a:cubicBezTo>
                  <a:close/>
                </a:path>
              </a:pathLst>
            </a:cu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DF25248B-50E0-1564-9DD9-3582EAF35934}"/>
                </a:ext>
              </a:extLst>
            </p:cNvPr>
            <p:cNvSpPr/>
            <p:nvPr/>
          </p:nvSpPr>
          <p:spPr>
            <a:xfrm>
              <a:off x="4075160" y="2282622"/>
              <a:ext cx="474206" cy="403812"/>
            </a:xfrm>
            <a:custGeom>
              <a:avLst/>
              <a:gdLst>
                <a:gd name="connsiteX0" fmla="*/ 16973 w 474206"/>
                <a:gd name="connsiteY0" fmla="*/ 58983 h 403812"/>
                <a:gd name="connsiteX1" fmla="*/ 4273 w 474206"/>
                <a:gd name="connsiteY1" fmla="*/ 232549 h 403812"/>
                <a:gd name="connsiteX2" fmla="*/ 8507 w 474206"/>
                <a:gd name="connsiteY2" fmla="*/ 300283 h 403812"/>
                <a:gd name="connsiteX3" fmla="*/ 110107 w 474206"/>
                <a:gd name="connsiteY3" fmla="*/ 376483 h 403812"/>
                <a:gd name="connsiteX4" fmla="*/ 194773 w 474206"/>
                <a:gd name="connsiteY4" fmla="*/ 401883 h 403812"/>
                <a:gd name="connsiteX5" fmla="*/ 342940 w 474206"/>
                <a:gd name="connsiteY5" fmla="*/ 397649 h 403812"/>
                <a:gd name="connsiteX6" fmla="*/ 402207 w 474206"/>
                <a:gd name="connsiteY6" fmla="*/ 351083 h 403812"/>
                <a:gd name="connsiteX7" fmla="*/ 465707 w 474206"/>
                <a:gd name="connsiteY7" fmla="*/ 249483 h 403812"/>
                <a:gd name="connsiteX8" fmla="*/ 474173 w 474206"/>
                <a:gd name="connsiteY8" fmla="*/ 211383 h 403812"/>
                <a:gd name="connsiteX9" fmla="*/ 461473 w 474206"/>
                <a:gd name="connsiteY9" fmla="*/ 147883 h 403812"/>
                <a:gd name="connsiteX10" fmla="*/ 431840 w 474206"/>
                <a:gd name="connsiteY10" fmla="*/ 118249 h 403812"/>
                <a:gd name="connsiteX11" fmla="*/ 397973 w 474206"/>
                <a:gd name="connsiteY11" fmla="*/ 92849 h 403812"/>
                <a:gd name="connsiteX12" fmla="*/ 364107 w 474206"/>
                <a:gd name="connsiteY12" fmla="*/ 80149 h 403812"/>
                <a:gd name="connsiteX13" fmla="*/ 304840 w 474206"/>
                <a:gd name="connsiteY13" fmla="*/ 54749 h 403812"/>
                <a:gd name="connsiteX14" fmla="*/ 266740 w 474206"/>
                <a:gd name="connsiteY14" fmla="*/ 33583 h 403812"/>
                <a:gd name="connsiteX15" fmla="*/ 177840 w 474206"/>
                <a:gd name="connsiteY15" fmla="*/ 3949 h 403812"/>
                <a:gd name="connsiteX16" fmla="*/ 55073 w 474206"/>
                <a:gd name="connsiteY16" fmla="*/ 8183 h 403812"/>
                <a:gd name="connsiteX17" fmla="*/ 42373 w 474206"/>
                <a:gd name="connsiteY17" fmla="*/ 63216 h 403812"/>
                <a:gd name="connsiteX18" fmla="*/ 16973 w 474206"/>
                <a:gd name="connsiteY18" fmla="*/ 58983 h 40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206" h="403812">
                  <a:moveTo>
                    <a:pt x="16973" y="58983"/>
                  </a:moveTo>
                  <a:cubicBezTo>
                    <a:pt x="10623" y="87205"/>
                    <a:pt x="8809" y="174717"/>
                    <a:pt x="4273" y="232549"/>
                  </a:cubicBezTo>
                  <a:cubicBezTo>
                    <a:pt x="3308" y="244857"/>
                    <a:pt x="-7060" y="285913"/>
                    <a:pt x="8507" y="300283"/>
                  </a:cubicBezTo>
                  <a:cubicBezTo>
                    <a:pt x="39614" y="328997"/>
                    <a:pt x="72943" y="356212"/>
                    <a:pt x="110107" y="376483"/>
                  </a:cubicBezTo>
                  <a:cubicBezTo>
                    <a:pt x="135974" y="390592"/>
                    <a:pt x="166551" y="393416"/>
                    <a:pt x="194773" y="401883"/>
                  </a:cubicBezTo>
                  <a:cubicBezTo>
                    <a:pt x="244162" y="400472"/>
                    <a:pt x="294949" y="409402"/>
                    <a:pt x="342940" y="397649"/>
                  </a:cubicBezTo>
                  <a:cubicBezTo>
                    <a:pt x="367343" y="391673"/>
                    <a:pt x="383577" y="367939"/>
                    <a:pt x="402207" y="351083"/>
                  </a:cubicBezTo>
                  <a:cubicBezTo>
                    <a:pt x="438405" y="318332"/>
                    <a:pt x="442055" y="296786"/>
                    <a:pt x="465707" y="249483"/>
                  </a:cubicBezTo>
                  <a:cubicBezTo>
                    <a:pt x="468529" y="236783"/>
                    <a:pt x="474715" y="224381"/>
                    <a:pt x="474173" y="211383"/>
                  </a:cubicBezTo>
                  <a:cubicBezTo>
                    <a:pt x="473274" y="189816"/>
                    <a:pt x="470405" y="167534"/>
                    <a:pt x="461473" y="147883"/>
                  </a:cubicBezTo>
                  <a:cubicBezTo>
                    <a:pt x="455693" y="135166"/>
                    <a:pt x="442396" y="127398"/>
                    <a:pt x="431840" y="118249"/>
                  </a:cubicBezTo>
                  <a:cubicBezTo>
                    <a:pt x="421176" y="109007"/>
                    <a:pt x="410272" y="99767"/>
                    <a:pt x="397973" y="92849"/>
                  </a:cubicBezTo>
                  <a:cubicBezTo>
                    <a:pt x="387465" y="86938"/>
                    <a:pt x="375266" y="84714"/>
                    <a:pt x="364107" y="80149"/>
                  </a:cubicBezTo>
                  <a:cubicBezTo>
                    <a:pt x="344214" y="72011"/>
                    <a:pt x="324230" y="64022"/>
                    <a:pt x="304840" y="54749"/>
                  </a:cubicBezTo>
                  <a:cubicBezTo>
                    <a:pt x="291734" y="48481"/>
                    <a:pt x="279857" y="39829"/>
                    <a:pt x="266740" y="33583"/>
                  </a:cubicBezTo>
                  <a:cubicBezTo>
                    <a:pt x="218650" y="10683"/>
                    <a:pt x="223409" y="14076"/>
                    <a:pt x="177840" y="3949"/>
                  </a:cubicBezTo>
                  <a:cubicBezTo>
                    <a:pt x="136918" y="5360"/>
                    <a:pt x="92587" y="-8229"/>
                    <a:pt x="55073" y="8183"/>
                  </a:cubicBezTo>
                  <a:cubicBezTo>
                    <a:pt x="37825" y="15729"/>
                    <a:pt x="47685" y="45155"/>
                    <a:pt x="42373" y="63216"/>
                  </a:cubicBezTo>
                  <a:cubicBezTo>
                    <a:pt x="38101" y="77740"/>
                    <a:pt x="23323" y="30761"/>
                    <a:pt x="16973" y="58983"/>
                  </a:cubicBezTo>
                  <a:close/>
                </a:path>
              </a:pathLst>
            </a:cu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9D0376C6-FD62-DA73-5DDC-B555AE0DF684}"/>
                </a:ext>
              </a:extLst>
            </p:cNvPr>
            <p:cNvSpPr/>
            <p:nvPr/>
          </p:nvSpPr>
          <p:spPr>
            <a:xfrm>
              <a:off x="3823839" y="2556724"/>
              <a:ext cx="502642" cy="414867"/>
            </a:xfrm>
            <a:custGeom>
              <a:avLst/>
              <a:gdLst>
                <a:gd name="connsiteX0" fmla="*/ 104709 w 502642"/>
                <a:gd name="connsiteY0" fmla="*/ 33867 h 414867"/>
                <a:gd name="connsiteX1" fmla="*/ 32742 w 502642"/>
                <a:gd name="connsiteY1" fmla="*/ 67733 h 414867"/>
                <a:gd name="connsiteX2" fmla="*/ 20042 w 502642"/>
                <a:gd name="connsiteY2" fmla="*/ 76200 h 414867"/>
                <a:gd name="connsiteX3" fmla="*/ 7342 w 502642"/>
                <a:gd name="connsiteY3" fmla="*/ 97367 h 414867"/>
                <a:gd name="connsiteX4" fmla="*/ 11575 w 502642"/>
                <a:gd name="connsiteY4" fmla="*/ 232833 h 414867"/>
                <a:gd name="connsiteX5" fmla="*/ 36975 w 502642"/>
                <a:gd name="connsiteY5" fmla="*/ 270933 h 414867"/>
                <a:gd name="connsiteX6" fmla="*/ 45442 w 502642"/>
                <a:gd name="connsiteY6" fmla="*/ 287867 h 414867"/>
                <a:gd name="connsiteX7" fmla="*/ 83542 w 502642"/>
                <a:gd name="connsiteY7" fmla="*/ 338667 h 414867"/>
                <a:gd name="connsiteX8" fmla="*/ 100475 w 502642"/>
                <a:gd name="connsiteY8" fmla="*/ 355600 h 414867"/>
                <a:gd name="connsiteX9" fmla="*/ 130109 w 502642"/>
                <a:gd name="connsiteY9" fmla="*/ 389467 h 414867"/>
                <a:gd name="connsiteX10" fmla="*/ 202075 w 502642"/>
                <a:gd name="connsiteY10" fmla="*/ 414867 h 414867"/>
                <a:gd name="connsiteX11" fmla="*/ 379875 w 502642"/>
                <a:gd name="connsiteY11" fmla="*/ 410633 h 414867"/>
                <a:gd name="connsiteX12" fmla="*/ 409509 w 502642"/>
                <a:gd name="connsiteY12" fmla="*/ 402167 h 414867"/>
                <a:gd name="connsiteX13" fmla="*/ 451842 w 502642"/>
                <a:gd name="connsiteY13" fmla="*/ 385233 h 414867"/>
                <a:gd name="connsiteX14" fmla="*/ 460309 w 502642"/>
                <a:gd name="connsiteY14" fmla="*/ 372533 h 414867"/>
                <a:gd name="connsiteX15" fmla="*/ 485709 w 502642"/>
                <a:gd name="connsiteY15" fmla="*/ 330200 h 414867"/>
                <a:gd name="connsiteX16" fmla="*/ 494175 w 502642"/>
                <a:gd name="connsiteY16" fmla="*/ 300567 h 414867"/>
                <a:gd name="connsiteX17" fmla="*/ 498409 w 502642"/>
                <a:gd name="connsiteY17" fmla="*/ 228600 h 414867"/>
                <a:gd name="connsiteX18" fmla="*/ 502642 w 502642"/>
                <a:gd name="connsiteY18" fmla="*/ 198967 h 414867"/>
                <a:gd name="connsiteX19" fmla="*/ 494175 w 502642"/>
                <a:gd name="connsiteY19" fmla="*/ 118533 h 414867"/>
                <a:gd name="connsiteX20" fmla="*/ 481475 w 502642"/>
                <a:gd name="connsiteY20" fmla="*/ 110067 h 414867"/>
                <a:gd name="connsiteX21" fmla="*/ 430675 w 502642"/>
                <a:gd name="connsiteY21" fmla="*/ 80433 h 414867"/>
                <a:gd name="connsiteX22" fmla="*/ 405275 w 502642"/>
                <a:gd name="connsiteY22" fmla="*/ 63500 h 414867"/>
                <a:gd name="connsiteX23" fmla="*/ 388342 w 502642"/>
                <a:gd name="connsiteY23" fmla="*/ 59267 h 414867"/>
                <a:gd name="connsiteX24" fmla="*/ 362942 w 502642"/>
                <a:gd name="connsiteY24" fmla="*/ 46567 h 414867"/>
                <a:gd name="connsiteX25" fmla="*/ 248642 w 502642"/>
                <a:gd name="connsiteY25" fmla="*/ 0 h 414867"/>
                <a:gd name="connsiteX26" fmla="*/ 92009 w 502642"/>
                <a:gd name="connsiteY26" fmla="*/ 25400 h 414867"/>
                <a:gd name="connsiteX27" fmla="*/ 104709 w 502642"/>
                <a:gd name="connsiteY27" fmla="*/ 33867 h 41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2642" h="414867">
                  <a:moveTo>
                    <a:pt x="104709" y="33867"/>
                  </a:moveTo>
                  <a:cubicBezTo>
                    <a:pt x="94831" y="40923"/>
                    <a:pt x="56455" y="55876"/>
                    <a:pt x="32742" y="67733"/>
                  </a:cubicBezTo>
                  <a:cubicBezTo>
                    <a:pt x="28191" y="70008"/>
                    <a:pt x="23353" y="72337"/>
                    <a:pt x="20042" y="76200"/>
                  </a:cubicBezTo>
                  <a:cubicBezTo>
                    <a:pt x="14687" y="82447"/>
                    <a:pt x="11575" y="90311"/>
                    <a:pt x="7342" y="97367"/>
                  </a:cubicBezTo>
                  <a:cubicBezTo>
                    <a:pt x="-1170" y="148446"/>
                    <a:pt x="-5135" y="159726"/>
                    <a:pt x="11575" y="232833"/>
                  </a:cubicBezTo>
                  <a:cubicBezTo>
                    <a:pt x="14976" y="247713"/>
                    <a:pt x="30149" y="257281"/>
                    <a:pt x="36975" y="270933"/>
                  </a:cubicBezTo>
                  <a:cubicBezTo>
                    <a:pt x="39797" y="276578"/>
                    <a:pt x="42195" y="282455"/>
                    <a:pt x="45442" y="287867"/>
                  </a:cubicBezTo>
                  <a:cubicBezTo>
                    <a:pt x="57487" y="307942"/>
                    <a:pt x="67777" y="321150"/>
                    <a:pt x="83542" y="338667"/>
                  </a:cubicBezTo>
                  <a:cubicBezTo>
                    <a:pt x="88882" y="344600"/>
                    <a:pt x="95172" y="349634"/>
                    <a:pt x="100475" y="355600"/>
                  </a:cubicBezTo>
                  <a:cubicBezTo>
                    <a:pt x="104119" y="359700"/>
                    <a:pt x="122303" y="384783"/>
                    <a:pt x="130109" y="389467"/>
                  </a:cubicBezTo>
                  <a:cubicBezTo>
                    <a:pt x="148612" y="400569"/>
                    <a:pt x="183269" y="409225"/>
                    <a:pt x="202075" y="414867"/>
                  </a:cubicBezTo>
                  <a:cubicBezTo>
                    <a:pt x="261342" y="413456"/>
                    <a:pt x="320702" y="414256"/>
                    <a:pt x="379875" y="410633"/>
                  </a:cubicBezTo>
                  <a:cubicBezTo>
                    <a:pt x="390129" y="410005"/>
                    <a:pt x="399669" y="405119"/>
                    <a:pt x="409509" y="402167"/>
                  </a:cubicBezTo>
                  <a:cubicBezTo>
                    <a:pt x="426458" y="397082"/>
                    <a:pt x="432426" y="393554"/>
                    <a:pt x="451842" y="385233"/>
                  </a:cubicBezTo>
                  <a:cubicBezTo>
                    <a:pt x="454664" y="381000"/>
                    <a:pt x="457642" y="376866"/>
                    <a:pt x="460309" y="372533"/>
                  </a:cubicBezTo>
                  <a:cubicBezTo>
                    <a:pt x="468934" y="358518"/>
                    <a:pt x="485709" y="330200"/>
                    <a:pt x="485709" y="330200"/>
                  </a:cubicBezTo>
                  <a:cubicBezTo>
                    <a:pt x="488531" y="320322"/>
                    <a:pt x="492901" y="310761"/>
                    <a:pt x="494175" y="300567"/>
                  </a:cubicBezTo>
                  <a:cubicBezTo>
                    <a:pt x="497156" y="276722"/>
                    <a:pt x="496413" y="252547"/>
                    <a:pt x="498409" y="228600"/>
                  </a:cubicBezTo>
                  <a:cubicBezTo>
                    <a:pt x="499238" y="218657"/>
                    <a:pt x="501231" y="208845"/>
                    <a:pt x="502642" y="198967"/>
                  </a:cubicBezTo>
                  <a:cubicBezTo>
                    <a:pt x="499820" y="172156"/>
                    <a:pt x="500419" y="144759"/>
                    <a:pt x="494175" y="118533"/>
                  </a:cubicBezTo>
                  <a:cubicBezTo>
                    <a:pt x="492997" y="113584"/>
                    <a:pt x="485838" y="112685"/>
                    <a:pt x="481475" y="110067"/>
                  </a:cubicBezTo>
                  <a:cubicBezTo>
                    <a:pt x="464665" y="99981"/>
                    <a:pt x="446987" y="91307"/>
                    <a:pt x="430675" y="80433"/>
                  </a:cubicBezTo>
                  <a:cubicBezTo>
                    <a:pt x="422208" y="74789"/>
                    <a:pt x="414376" y="68051"/>
                    <a:pt x="405275" y="63500"/>
                  </a:cubicBezTo>
                  <a:cubicBezTo>
                    <a:pt x="400071" y="60898"/>
                    <a:pt x="393986" y="60678"/>
                    <a:pt x="388342" y="59267"/>
                  </a:cubicBezTo>
                  <a:cubicBezTo>
                    <a:pt x="379875" y="55034"/>
                    <a:pt x="371656" y="50264"/>
                    <a:pt x="362942" y="46567"/>
                  </a:cubicBezTo>
                  <a:cubicBezTo>
                    <a:pt x="325069" y="30499"/>
                    <a:pt x="248642" y="0"/>
                    <a:pt x="248642" y="0"/>
                  </a:cubicBezTo>
                  <a:cubicBezTo>
                    <a:pt x="196431" y="8467"/>
                    <a:pt x="142563" y="9845"/>
                    <a:pt x="92009" y="25400"/>
                  </a:cubicBezTo>
                  <a:cubicBezTo>
                    <a:pt x="-3593" y="54816"/>
                    <a:pt x="114587" y="26811"/>
                    <a:pt x="104709" y="33867"/>
                  </a:cubicBezTo>
                  <a:close/>
                </a:path>
              </a:pathLst>
            </a:cu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9465A8B8-C519-6C1D-FE61-7CC03E2A7B9F}"/>
                </a:ext>
              </a:extLst>
            </p:cNvPr>
            <p:cNvSpPr/>
            <p:nvPr/>
          </p:nvSpPr>
          <p:spPr>
            <a:xfrm>
              <a:off x="3897812" y="2072550"/>
              <a:ext cx="339315" cy="271197"/>
            </a:xfrm>
            <a:custGeom>
              <a:avLst/>
              <a:gdLst>
                <a:gd name="connsiteX0" fmla="*/ 64148 w 339315"/>
                <a:gd name="connsiteY0" fmla="*/ 262499 h 271197"/>
                <a:gd name="connsiteX1" fmla="*/ 4882 w 339315"/>
                <a:gd name="connsiteY1" fmla="*/ 258266 h 271197"/>
                <a:gd name="connsiteX2" fmla="*/ 648 w 339315"/>
                <a:gd name="connsiteY2" fmla="*/ 237099 h 271197"/>
                <a:gd name="connsiteX3" fmla="*/ 21815 w 339315"/>
                <a:gd name="connsiteY3" fmla="*/ 114332 h 271197"/>
                <a:gd name="connsiteX4" fmla="*/ 47215 w 339315"/>
                <a:gd name="connsiteY4" fmla="*/ 76232 h 271197"/>
                <a:gd name="connsiteX5" fmla="*/ 76848 w 339315"/>
                <a:gd name="connsiteY5" fmla="*/ 55066 h 271197"/>
                <a:gd name="connsiteX6" fmla="*/ 85315 w 339315"/>
                <a:gd name="connsiteY6" fmla="*/ 42366 h 271197"/>
                <a:gd name="connsiteX7" fmla="*/ 280048 w 339315"/>
                <a:gd name="connsiteY7" fmla="*/ 12732 h 271197"/>
                <a:gd name="connsiteX8" fmla="*/ 296982 w 339315"/>
                <a:gd name="connsiteY8" fmla="*/ 25432 h 271197"/>
                <a:gd name="connsiteX9" fmla="*/ 301215 w 339315"/>
                <a:gd name="connsiteY9" fmla="*/ 38132 h 271197"/>
                <a:gd name="connsiteX10" fmla="*/ 339315 w 339315"/>
                <a:gd name="connsiteY10" fmla="*/ 122799 h 271197"/>
                <a:gd name="connsiteX11" fmla="*/ 335082 w 339315"/>
                <a:gd name="connsiteY11" fmla="*/ 139732 h 271197"/>
                <a:gd name="connsiteX12" fmla="*/ 258882 w 339315"/>
                <a:gd name="connsiteY12" fmla="*/ 228632 h 271197"/>
                <a:gd name="connsiteX13" fmla="*/ 195382 w 339315"/>
                <a:gd name="connsiteY13" fmla="*/ 245566 h 271197"/>
                <a:gd name="connsiteX14" fmla="*/ 169982 w 339315"/>
                <a:gd name="connsiteY14" fmla="*/ 254032 h 271197"/>
                <a:gd name="connsiteX15" fmla="*/ 93782 w 339315"/>
                <a:gd name="connsiteY15" fmla="*/ 270966 h 271197"/>
                <a:gd name="connsiteX16" fmla="*/ 64148 w 339315"/>
                <a:gd name="connsiteY16" fmla="*/ 262499 h 27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9315" h="271197">
                  <a:moveTo>
                    <a:pt x="64148" y="262499"/>
                  </a:moveTo>
                  <a:cubicBezTo>
                    <a:pt x="49331" y="260382"/>
                    <a:pt x="23271" y="265622"/>
                    <a:pt x="4882" y="258266"/>
                  </a:cubicBezTo>
                  <a:cubicBezTo>
                    <a:pt x="-1799" y="255594"/>
                    <a:pt x="153" y="244277"/>
                    <a:pt x="648" y="237099"/>
                  </a:cubicBezTo>
                  <a:cubicBezTo>
                    <a:pt x="1750" y="221119"/>
                    <a:pt x="3464" y="146446"/>
                    <a:pt x="21815" y="114332"/>
                  </a:cubicBezTo>
                  <a:cubicBezTo>
                    <a:pt x="29388" y="101080"/>
                    <a:pt x="36829" y="87417"/>
                    <a:pt x="47215" y="76232"/>
                  </a:cubicBezTo>
                  <a:cubicBezTo>
                    <a:pt x="55475" y="67337"/>
                    <a:pt x="66970" y="62121"/>
                    <a:pt x="76848" y="55066"/>
                  </a:cubicBezTo>
                  <a:cubicBezTo>
                    <a:pt x="79670" y="50833"/>
                    <a:pt x="80672" y="44447"/>
                    <a:pt x="85315" y="42366"/>
                  </a:cubicBezTo>
                  <a:cubicBezTo>
                    <a:pt x="207108" y="-12231"/>
                    <a:pt x="171482" y="-4410"/>
                    <a:pt x="280048" y="12732"/>
                  </a:cubicBezTo>
                  <a:cubicBezTo>
                    <a:pt x="285693" y="16965"/>
                    <a:pt x="292465" y="20012"/>
                    <a:pt x="296982" y="25432"/>
                  </a:cubicBezTo>
                  <a:cubicBezTo>
                    <a:pt x="299839" y="28860"/>
                    <a:pt x="299436" y="34040"/>
                    <a:pt x="301215" y="38132"/>
                  </a:cubicBezTo>
                  <a:cubicBezTo>
                    <a:pt x="313555" y="66514"/>
                    <a:pt x="326615" y="94577"/>
                    <a:pt x="339315" y="122799"/>
                  </a:cubicBezTo>
                  <a:cubicBezTo>
                    <a:pt x="337904" y="128443"/>
                    <a:pt x="338243" y="134847"/>
                    <a:pt x="335082" y="139732"/>
                  </a:cubicBezTo>
                  <a:cubicBezTo>
                    <a:pt x="333610" y="142007"/>
                    <a:pt x="274213" y="223522"/>
                    <a:pt x="258882" y="228632"/>
                  </a:cubicBezTo>
                  <a:cubicBezTo>
                    <a:pt x="152449" y="264110"/>
                    <a:pt x="272579" y="226267"/>
                    <a:pt x="195382" y="245566"/>
                  </a:cubicBezTo>
                  <a:cubicBezTo>
                    <a:pt x="186724" y="247731"/>
                    <a:pt x="178563" y="251580"/>
                    <a:pt x="169982" y="254032"/>
                  </a:cubicBezTo>
                  <a:cubicBezTo>
                    <a:pt x="155808" y="258082"/>
                    <a:pt x="105907" y="269996"/>
                    <a:pt x="93782" y="270966"/>
                  </a:cubicBezTo>
                  <a:cubicBezTo>
                    <a:pt x="72683" y="272654"/>
                    <a:pt x="78965" y="264616"/>
                    <a:pt x="64148" y="262499"/>
                  </a:cubicBezTo>
                  <a:close/>
                </a:path>
              </a:pathLst>
            </a:cu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5390EBA1-3255-2040-04EC-457C3C0ACC0F}"/>
                </a:ext>
              </a:extLst>
            </p:cNvPr>
            <p:cNvSpPr txBox="1"/>
            <p:nvPr/>
          </p:nvSpPr>
          <p:spPr>
            <a:xfrm>
              <a:off x="3861873" y="2671036"/>
              <a:ext cx="805156" cy="246221"/>
            </a:xfrm>
            <a:prstGeom prst="rect">
              <a:avLst/>
            </a:prstGeom>
            <a:noFill/>
          </p:spPr>
          <p:txBody>
            <a:bodyPr wrap="square" rtlCol="0">
              <a:spAutoFit/>
            </a:bodyPr>
            <a:lstStyle/>
            <a:p>
              <a:pPr algn="l"/>
              <a:r>
                <a:rPr lang="en-US" altLang="zh-CN" sz="1000" dirty="0">
                  <a:solidFill>
                    <a:schemeClr val="bg1"/>
                  </a:solidFill>
                </a:rPr>
                <a:t>cell1</a:t>
              </a:r>
              <a:endParaRPr lang="zh-CN" altLang="en-US" sz="1000" dirty="0">
                <a:solidFill>
                  <a:schemeClr val="bg1"/>
                </a:solidFill>
              </a:endParaRPr>
            </a:p>
          </p:txBody>
        </p:sp>
        <p:sp>
          <p:nvSpPr>
            <p:cNvPr id="20" name="文本框 19">
              <a:extLst>
                <a:ext uri="{FF2B5EF4-FFF2-40B4-BE49-F238E27FC236}">
                  <a16:creationId xmlns:a16="http://schemas.microsoft.com/office/drawing/2014/main" id="{A36E4C9D-9BA3-B401-891F-F596B1094DA6}"/>
                </a:ext>
              </a:extLst>
            </p:cNvPr>
            <p:cNvSpPr txBox="1"/>
            <p:nvPr/>
          </p:nvSpPr>
          <p:spPr>
            <a:xfrm>
              <a:off x="4050792" y="2348358"/>
              <a:ext cx="805156" cy="246221"/>
            </a:xfrm>
            <a:prstGeom prst="rect">
              <a:avLst/>
            </a:prstGeom>
            <a:noFill/>
          </p:spPr>
          <p:txBody>
            <a:bodyPr wrap="square" rtlCol="0">
              <a:spAutoFit/>
            </a:bodyPr>
            <a:lstStyle/>
            <a:p>
              <a:pPr algn="l"/>
              <a:r>
                <a:rPr lang="en-US" altLang="zh-CN" sz="1000" dirty="0">
                  <a:solidFill>
                    <a:schemeClr val="bg1"/>
                  </a:solidFill>
                </a:rPr>
                <a:t>cell2</a:t>
              </a:r>
              <a:endParaRPr lang="zh-CN" altLang="en-US" sz="1000" dirty="0">
                <a:solidFill>
                  <a:schemeClr val="bg1"/>
                </a:solidFill>
              </a:endParaRPr>
            </a:p>
          </p:txBody>
        </p:sp>
        <p:sp>
          <p:nvSpPr>
            <p:cNvPr id="21" name="文本框 18">
              <a:extLst>
                <a:ext uri="{FF2B5EF4-FFF2-40B4-BE49-F238E27FC236}">
                  <a16:creationId xmlns:a16="http://schemas.microsoft.com/office/drawing/2014/main" id="{5390EBA1-3255-2040-04EC-457C3C0ACC0F}"/>
                </a:ext>
              </a:extLst>
            </p:cNvPr>
            <p:cNvSpPr txBox="1"/>
            <p:nvPr/>
          </p:nvSpPr>
          <p:spPr>
            <a:xfrm>
              <a:off x="3834549" y="2094443"/>
              <a:ext cx="805156" cy="246221"/>
            </a:xfrm>
            <a:prstGeom prst="rect">
              <a:avLst/>
            </a:prstGeom>
            <a:noFill/>
          </p:spPr>
          <p:txBody>
            <a:bodyPr wrap="square" rtlCol="0">
              <a:spAutoFit/>
            </a:bodyPr>
            <a:lstStyle>
              <a:defPPr rtl="0">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pPr algn="l"/>
              <a:r>
                <a:rPr lang="en-US" altLang="zh-CN" sz="1000" dirty="0">
                  <a:solidFill>
                    <a:schemeClr val="bg1"/>
                  </a:solidFill>
                </a:rPr>
                <a:t>cell3</a:t>
              </a:r>
              <a:endParaRPr lang="zh-CN" altLang="en-US" sz="1000" dirty="0">
                <a:solidFill>
                  <a:schemeClr val="bg1"/>
                </a:solidFill>
              </a:endParaRPr>
            </a:p>
          </p:txBody>
        </p:sp>
        <p:sp>
          <p:nvSpPr>
            <p:cNvPr id="22" name="文本框 18">
              <a:extLst>
                <a:ext uri="{FF2B5EF4-FFF2-40B4-BE49-F238E27FC236}">
                  <a16:creationId xmlns:a16="http://schemas.microsoft.com/office/drawing/2014/main" id="{5390EBA1-3255-2040-04EC-457C3C0ACC0F}"/>
                </a:ext>
              </a:extLst>
            </p:cNvPr>
            <p:cNvSpPr txBox="1"/>
            <p:nvPr/>
          </p:nvSpPr>
          <p:spPr>
            <a:xfrm>
              <a:off x="3641623" y="2336972"/>
              <a:ext cx="805156" cy="230832"/>
            </a:xfrm>
            <a:prstGeom prst="rect">
              <a:avLst/>
            </a:prstGeom>
            <a:noFill/>
          </p:spPr>
          <p:txBody>
            <a:bodyPr wrap="square" rtlCol="0">
              <a:spAutoFit/>
            </a:bodyPr>
            <a:lstStyle>
              <a:defPPr rtl="0">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pPr algn="l"/>
              <a:r>
                <a:rPr lang="en-US" altLang="zh-CN" sz="900" dirty="0">
                  <a:solidFill>
                    <a:schemeClr val="bg1"/>
                  </a:solidFill>
                </a:rPr>
                <a:t>cell4</a:t>
              </a:r>
              <a:endParaRPr lang="zh-CN" altLang="en-US" sz="900" dirty="0">
                <a:solidFill>
                  <a:schemeClr val="bg1"/>
                </a:solidFill>
              </a:endParaRPr>
            </a:p>
          </p:txBody>
        </p:sp>
      </p:grpSp>
      <p:pic>
        <p:nvPicPr>
          <p:cNvPr id="28" name="图片 27">
            <a:extLst>
              <a:ext uri="{FF2B5EF4-FFF2-40B4-BE49-F238E27FC236}">
                <a16:creationId xmlns:a16="http://schemas.microsoft.com/office/drawing/2014/main" id="{EFB25DF6-DD86-995A-DE68-6ED8E743E24B}"/>
              </a:ext>
            </a:extLst>
          </p:cNvPr>
          <p:cNvPicPr>
            <a:picLocks noChangeAspect="1"/>
          </p:cNvPicPr>
          <p:nvPr/>
        </p:nvPicPr>
        <p:blipFill>
          <a:blip r:embed="rId4"/>
          <a:stretch>
            <a:fillRect/>
          </a:stretch>
        </p:blipFill>
        <p:spPr>
          <a:xfrm>
            <a:off x="8763699" y="597253"/>
            <a:ext cx="1913655" cy="3669924"/>
          </a:xfrm>
          <a:prstGeom prst="rect">
            <a:avLst/>
          </a:prstGeom>
        </p:spPr>
      </p:pic>
      <p:sp>
        <p:nvSpPr>
          <p:cNvPr id="11" name="箭头: 右 10">
            <a:extLst>
              <a:ext uri="{FF2B5EF4-FFF2-40B4-BE49-F238E27FC236}">
                <a16:creationId xmlns:a16="http://schemas.microsoft.com/office/drawing/2014/main" id="{FA25A07D-550E-4060-C886-A08732E2B0C3}"/>
              </a:ext>
            </a:extLst>
          </p:cNvPr>
          <p:cNvSpPr/>
          <p:nvPr/>
        </p:nvSpPr>
        <p:spPr>
          <a:xfrm rot="10800000">
            <a:off x="8519320" y="2809993"/>
            <a:ext cx="340200" cy="174424"/>
          </a:xfrm>
          <a:prstGeom prst="rightArrow">
            <a:avLst/>
          </a:prstGeom>
          <a:solidFill>
            <a:schemeClr val="accent5"/>
          </a:solidFill>
          <a:ln w="12700"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344664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5812BC-2CE6-071C-A55A-6CA77361B0C7}"/>
              </a:ext>
            </a:extLst>
          </p:cNvPr>
          <p:cNvSpPr>
            <a:spLocks noGrp="1"/>
          </p:cNvSpPr>
          <p:nvPr>
            <p:ph type="title"/>
          </p:nvPr>
        </p:nvSpPr>
        <p:spPr>
          <a:xfrm>
            <a:off x="572595" y="-85796"/>
            <a:ext cx="7583725" cy="875405"/>
          </a:xfrm>
        </p:spPr>
        <p:txBody>
          <a:bodyPr>
            <a:normAutofit fontScale="90000"/>
          </a:bodyPr>
          <a:lstStyle/>
          <a:p>
            <a:pPr rtl="0"/>
            <a:r>
              <a:rPr lang="en-US" altLang="zh-CN" sz="4000" dirty="0"/>
              <a:t>Kriging Interpolation &amp; Result</a:t>
            </a:r>
            <a:endParaRPr lang="zh-CN" altLang="zh-CN" sz="4000" dirty="0"/>
          </a:p>
        </p:txBody>
      </p:sp>
      <p:sp>
        <p:nvSpPr>
          <p:cNvPr id="4" name="文本框 3">
            <a:extLst>
              <a:ext uri="{FF2B5EF4-FFF2-40B4-BE49-F238E27FC236}">
                <a16:creationId xmlns:a16="http://schemas.microsoft.com/office/drawing/2014/main" id="{D9E45833-2ABE-4701-AB60-48E0A11C6E3B}"/>
              </a:ext>
            </a:extLst>
          </p:cNvPr>
          <p:cNvSpPr txBox="1"/>
          <p:nvPr/>
        </p:nvSpPr>
        <p:spPr>
          <a:xfrm>
            <a:off x="409714" y="1173332"/>
            <a:ext cx="11466225" cy="923330"/>
          </a:xfrm>
          <a:prstGeom prst="rect">
            <a:avLst/>
          </a:prstGeom>
          <a:noFill/>
        </p:spPr>
        <p:txBody>
          <a:bodyPr wrap="square" rtlCol="0">
            <a:spAutoFit/>
          </a:bodyPr>
          <a:lstStyle/>
          <a:p>
            <a:r>
              <a:rPr lang="en-US" altLang="zh-CN" dirty="0">
                <a:solidFill>
                  <a:schemeClr val="bg1"/>
                </a:solidFill>
              </a:rPr>
              <a:t>Kriging: interpolation method based on spatial autocorrelation</a:t>
            </a:r>
          </a:p>
          <a:p>
            <a:r>
              <a:rPr lang="en-US" altLang="zh-CN" dirty="0">
                <a:solidFill>
                  <a:schemeClr val="bg1"/>
                </a:solidFill>
              </a:rPr>
              <a:t>Attempt: Add spatial correlation information improve gene prediction</a:t>
            </a:r>
          </a:p>
          <a:p>
            <a:r>
              <a:rPr lang="en-US" altLang="zh-CN" dirty="0">
                <a:solidFill>
                  <a:schemeClr val="bg1"/>
                </a:solidFill>
              </a:rPr>
              <a:t>Test: use kriging to intensify the spatial data and test the prediction accuracy of interpolation methods by PCC</a:t>
            </a:r>
            <a:endParaRPr lang="zh-CN" altLang="en-US" dirty="0">
              <a:solidFill>
                <a:schemeClr val="bg1"/>
              </a:solidFill>
            </a:endParaRPr>
          </a:p>
        </p:txBody>
      </p:sp>
      <p:graphicFrame>
        <p:nvGraphicFramePr>
          <p:cNvPr id="7" name="表格 6">
            <a:extLst>
              <a:ext uri="{FF2B5EF4-FFF2-40B4-BE49-F238E27FC236}">
                <a16:creationId xmlns:a16="http://schemas.microsoft.com/office/drawing/2014/main" id="{15B76DDD-90E9-3AE6-E366-CD162AECB7EF}"/>
              </a:ext>
            </a:extLst>
          </p:cNvPr>
          <p:cNvGraphicFramePr>
            <a:graphicFrameLocks noGrp="1"/>
          </p:cNvGraphicFramePr>
          <p:nvPr>
            <p:extLst>
              <p:ext uri="{D42A27DB-BD31-4B8C-83A1-F6EECF244321}">
                <p14:modId xmlns:p14="http://schemas.microsoft.com/office/powerpoint/2010/main" val="668776482"/>
              </p:ext>
            </p:extLst>
          </p:nvPr>
        </p:nvGraphicFramePr>
        <p:xfrm>
          <a:off x="546234" y="2130461"/>
          <a:ext cx="7266546" cy="1463040"/>
        </p:xfrm>
        <a:graphic>
          <a:graphicData uri="http://schemas.openxmlformats.org/drawingml/2006/table">
            <a:tbl>
              <a:tblPr firstRow="1" bandRow="1">
                <a:tableStyleId>{D7AC3CCA-C797-4891-BE02-D94E43425B78}</a:tableStyleId>
              </a:tblPr>
              <a:tblGrid>
                <a:gridCol w="1038078">
                  <a:extLst>
                    <a:ext uri="{9D8B030D-6E8A-4147-A177-3AD203B41FA5}">
                      <a16:colId xmlns:a16="http://schemas.microsoft.com/office/drawing/2014/main" val="3416476125"/>
                    </a:ext>
                  </a:extLst>
                </a:gridCol>
                <a:gridCol w="1038078">
                  <a:extLst>
                    <a:ext uri="{9D8B030D-6E8A-4147-A177-3AD203B41FA5}">
                      <a16:colId xmlns:a16="http://schemas.microsoft.com/office/drawing/2014/main" val="3626796891"/>
                    </a:ext>
                  </a:extLst>
                </a:gridCol>
                <a:gridCol w="1038078">
                  <a:extLst>
                    <a:ext uri="{9D8B030D-6E8A-4147-A177-3AD203B41FA5}">
                      <a16:colId xmlns:a16="http://schemas.microsoft.com/office/drawing/2014/main" val="1372943366"/>
                    </a:ext>
                  </a:extLst>
                </a:gridCol>
                <a:gridCol w="1038078">
                  <a:extLst>
                    <a:ext uri="{9D8B030D-6E8A-4147-A177-3AD203B41FA5}">
                      <a16:colId xmlns:a16="http://schemas.microsoft.com/office/drawing/2014/main" val="2175466882"/>
                    </a:ext>
                  </a:extLst>
                </a:gridCol>
                <a:gridCol w="577096">
                  <a:extLst>
                    <a:ext uri="{9D8B030D-6E8A-4147-A177-3AD203B41FA5}">
                      <a16:colId xmlns:a16="http://schemas.microsoft.com/office/drawing/2014/main" val="2587318655"/>
                    </a:ext>
                  </a:extLst>
                </a:gridCol>
                <a:gridCol w="1195266">
                  <a:extLst>
                    <a:ext uri="{9D8B030D-6E8A-4147-A177-3AD203B41FA5}">
                      <a16:colId xmlns:a16="http://schemas.microsoft.com/office/drawing/2014/main" val="2917379078"/>
                    </a:ext>
                  </a:extLst>
                </a:gridCol>
                <a:gridCol w="1341872">
                  <a:extLst>
                    <a:ext uri="{9D8B030D-6E8A-4147-A177-3AD203B41FA5}">
                      <a16:colId xmlns:a16="http://schemas.microsoft.com/office/drawing/2014/main" val="1793378331"/>
                    </a:ext>
                  </a:extLst>
                </a:gridCol>
              </a:tblGrid>
              <a:tr h="303042">
                <a:tc>
                  <a:txBody>
                    <a:bodyPr/>
                    <a:lstStyle/>
                    <a:p>
                      <a:endParaRPr lang="zh-CN" altLang="en-US" dirty="0"/>
                    </a:p>
                  </a:txBody>
                  <a:tcPr>
                    <a:noFill/>
                  </a:tcPr>
                </a:tc>
                <a:tc>
                  <a:txBody>
                    <a:bodyPr/>
                    <a:lstStyle/>
                    <a:p>
                      <a:r>
                        <a:rPr lang="en-US" altLang="zh-CN" dirty="0"/>
                        <a:t>Gene1</a:t>
                      </a:r>
                      <a:endParaRPr lang="zh-CN" altLang="en-US" dirty="0"/>
                    </a:p>
                  </a:txBody>
                  <a:tcPr>
                    <a:solidFill>
                      <a:schemeClr val="accent4">
                        <a:lumMod val="40000"/>
                        <a:lumOff val="60000"/>
                      </a:schemeClr>
                    </a:solidFill>
                  </a:tcPr>
                </a:tc>
                <a:tc>
                  <a:txBody>
                    <a:bodyPr/>
                    <a:lstStyle/>
                    <a:p>
                      <a:r>
                        <a:rPr lang="en-US" altLang="zh-CN" dirty="0"/>
                        <a:t>Gene2 </a:t>
                      </a:r>
                      <a:endParaRPr lang="zh-CN" altLang="en-US" dirty="0"/>
                    </a:p>
                  </a:txBody>
                  <a:tcPr>
                    <a:solidFill>
                      <a:schemeClr val="accent4">
                        <a:lumMod val="40000"/>
                        <a:lumOff val="60000"/>
                      </a:schemeClr>
                    </a:solidFill>
                  </a:tcPr>
                </a:tc>
                <a:tc>
                  <a:txBody>
                    <a:bodyPr/>
                    <a:lstStyle/>
                    <a:p>
                      <a:r>
                        <a:rPr lang="en-US" altLang="zh-CN" dirty="0"/>
                        <a:t>Gene3</a:t>
                      </a:r>
                      <a:endParaRPr lang="zh-CN" altLang="en-US" dirty="0"/>
                    </a:p>
                  </a:txBody>
                  <a:tcPr>
                    <a:solidFill>
                      <a:schemeClr val="accent4">
                        <a:lumMod val="40000"/>
                        <a:lumOff val="60000"/>
                      </a:schemeClr>
                    </a:solidFill>
                  </a:tcPr>
                </a:tc>
                <a:tc>
                  <a:txBody>
                    <a:bodyPr/>
                    <a:lstStyle/>
                    <a:p>
                      <a:r>
                        <a:rPr lang="en-US" altLang="zh-CN" dirty="0"/>
                        <a:t>…</a:t>
                      </a:r>
                      <a:endParaRPr lang="zh-CN" altLang="en-US" dirty="0"/>
                    </a:p>
                  </a:txBody>
                  <a:tcPr>
                    <a:solidFill>
                      <a:schemeClr val="accent4">
                        <a:lumMod val="40000"/>
                        <a:lumOff val="60000"/>
                      </a:schemeClr>
                    </a:solidFill>
                  </a:tcPr>
                </a:tc>
                <a:tc>
                  <a:txBody>
                    <a:bodyPr/>
                    <a:lstStyle/>
                    <a:p>
                      <a:r>
                        <a:rPr lang="en-US" altLang="zh-CN" dirty="0"/>
                        <a:t>Gene999</a:t>
                      </a:r>
                      <a:endParaRPr lang="zh-CN" altLang="en-US" dirty="0"/>
                    </a:p>
                  </a:txBody>
                  <a:tcPr>
                    <a:solidFill>
                      <a:schemeClr val="accent4">
                        <a:lumMod val="40000"/>
                        <a:lumOff val="60000"/>
                      </a:schemeClr>
                    </a:solidFill>
                  </a:tcPr>
                </a:tc>
                <a:tc>
                  <a:txBody>
                    <a:bodyPr/>
                    <a:lstStyle/>
                    <a:p>
                      <a:r>
                        <a:rPr lang="en-US" altLang="zh-CN" dirty="0"/>
                        <a:t>Gene1000 </a:t>
                      </a:r>
                      <a:endParaRPr lang="zh-CN" altLang="en-US" dirty="0"/>
                    </a:p>
                  </a:txBody>
                  <a:tcPr>
                    <a:solidFill>
                      <a:schemeClr val="accent4">
                        <a:lumMod val="40000"/>
                        <a:lumOff val="60000"/>
                      </a:schemeClr>
                    </a:solidFill>
                  </a:tcPr>
                </a:tc>
                <a:extLst>
                  <a:ext uri="{0D108BD9-81ED-4DB2-BD59-A6C34878D82A}">
                    <a16:rowId xmlns:a16="http://schemas.microsoft.com/office/drawing/2014/main" val="3902203946"/>
                  </a:ext>
                </a:extLst>
              </a:tr>
              <a:tr h="303042">
                <a:tc>
                  <a:txBody>
                    <a:bodyPr/>
                    <a:lstStyle/>
                    <a:p>
                      <a:r>
                        <a:rPr lang="en-US" altLang="zh-CN" dirty="0"/>
                        <a:t>Spot1 </a:t>
                      </a:r>
                      <a:endParaRPr lang="zh-CN" altLang="en-US" dirty="0"/>
                    </a:p>
                  </a:txBody>
                  <a:tcPr>
                    <a:solidFill>
                      <a:schemeClr val="accent1">
                        <a:lumMod val="40000"/>
                        <a:lumOff val="60000"/>
                      </a:schemeClr>
                    </a:solidFill>
                  </a:tcPr>
                </a:tc>
                <a:tc>
                  <a:txBody>
                    <a:bodyPr/>
                    <a:lstStyle/>
                    <a:p>
                      <a:r>
                        <a:rPr lang="en-US" altLang="zh-CN" dirty="0"/>
                        <a:t>2</a:t>
                      </a:r>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1</a:t>
                      </a:r>
                      <a:endParaRPr lang="zh-CN" altLang="en-US" dirty="0"/>
                    </a:p>
                  </a:txBody>
                  <a:tcPr>
                    <a:noFill/>
                  </a:tcPr>
                </a:tc>
                <a:tc>
                  <a:txBody>
                    <a:bodyPr/>
                    <a:lstStyle/>
                    <a:p>
                      <a:endParaRPr lang="zh-CN" altLang="en-US" dirty="0"/>
                    </a:p>
                  </a:txBody>
                  <a:tcPr>
                    <a:noFill/>
                  </a:tcPr>
                </a:tc>
                <a:tc>
                  <a:txBody>
                    <a:bodyPr/>
                    <a:lstStyle/>
                    <a:p>
                      <a:r>
                        <a:rPr lang="en-US" altLang="zh-CN" dirty="0"/>
                        <a:t>7</a:t>
                      </a:r>
                      <a:endParaRPr lang="zh-CN" altLang="en-US" dirty="0"/>
                    </a:p>
                  </a:txBody>
                  <a:tcPr>
                    <a:noFill/>
                  </a:tcPr>
                </a:tc>
                <a:tc>
                  <a:txBody>
                    <a:bodyPr/>
                    <a:lstStyle/>
                    <a:p>
                      <a:r>
                        <a:rPr lang="en-US" altLang="zh-CN" dirty="0"/>
                        <a:t>1</a:t>
                      </a:r>
                      <a:endParaRPr lang="zh-CN" altLang="en-US" dirty="0"/>
                    </a:p>
                  </a:txBody>
                  <a:tcPr>
                    <a:noFill/>
                  </a:tcPr>
                </a:tc>
                <a:extLst>
                  <a:ext uri="{0D108BD9-81ED-4DB2-BD59-A6C34878D82A}">
                    <a16:rowId xmlns:a16="http://schemas.microsoft.com/office/drawing/2014/main" val="1124244683"/>
                  </a:ext>
                </a:extLst>
              </a:tr>
              <a:tr h="303042">
                <a:tc>
                  <a:txBody>
                    <a:bodyPr/>
                    <a:lstStyle/>
                    <a:p>
                      <a:r>
                        <a:rPr lang="en-US" altLang="zh-CN" dirty="0"/>
                        <a:t>…</a:t>
                      </a:r>
                      <a:endParaRPr lang="zh-CN" altLang="en-US" dirty="0"/>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2673009208"/>
                  </a:ext>
                </a:extLst>
              </a:tr>
              <a:tr h="303042">
                <a:tc>
                  <a:txBody>
                    <a:bodyPr/>
                    <a:lstStyle/>
                    <a:p>
                      <a:r>
                        <a:rPr lang="en-US" altLang="zh-CN" dirty="0"/>
                        <a:t>spot524</a:t>
                      </a:r>
                      <a:endParaRPr lang="zh-CN" altLang="en-US" dirty="0"/>
                    </a:p>
                  </a:txBody>
                  <a:tcPr>
                    <a:solidFill>
                      <a:schemeClr val="accent1">
                        <a:lumMod val="40000"/>
                        <a:lumOff val="60000"/>
                      </a:schemeClr>
                    </a:solid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extLst>
                  <a:ext uri="{0D108BD9-81ED-4DB2-BD59-A6C34878D82A}">
                    <a16:rowId xmlns:a16="http://schemas.microsoft.com/office/drawing/2014/main" val="513959500"/>
                  </a:ext>
                </a:extLst>
              </a:tr>
            </a:tbl>
          </a:graphicData>
        </a:graphic>
      </p:graphicFrame>
      <p:pic>
        <p:nvPicPr>
          <p:cNvPr id="8" name="图片 7">
            <a:extLst>
              <a:ext uri="{FF2B5EF4-FFF2-40B4-BE49-F238E27FC236}">
                <a16:creationId xmlns:a16="http://schemas.microsoft.com/office/drawing/2014/main" id="{03F38DDB-13A8-F5F9-2840-2BC1BEFEAB85}"/>
              </a:ext>
            </a:extLst>
          </p:cNvPr>
          <p:cNvPicPr>
            <a:picLocks noChangeAspect="1"/>
          </p:cNvPicPr>
          <p:nvPr/>
        </p:nvPicPr>
        <p:blipFill>
          <a:blip r:embed="rId3"/>
          <a:stretch>
            <a:fillRect/>
          </a:stretch>
        </p:blipFill>
        <p:spPr>
          <a:xfrm>
            <a:off x="546234" y="4658285"/>
            <a:ext cx="3894569" cy="1686869"/>
          </a:xfrm>
          <a:prstGeom prst="rect">
            <a:avLst/>
          </a:prstGeom>
        </p:spPr>
      </p:pic>
      <p:pic>
        <p:nvPicPr>
          <p:cNvPr id="9" name="图片 8">
            <a:extLst>
              <a:ext uri="{FF2B5EF4-FFF2-40B4-BE49-F238E27FC236}">
                <a16:creationId xmlns:a16="http://schemas.microsoft.com/office/drawing/2014/main" id="{91E4AB7B-6C8A-D02B-B31A-CC347FEE1550}"/>
              </a:ext>
            </a:extLst>
          </p:cNvPr>
          <p:cNvPicPr>
            <a:picLocks noChangeAspect="1"/>
          </p:cNvPicPr>
          <p:nvPr/>
        </p:nvPicPr>
        <p:blipFill>
          <a:blip r:embed="rId4"/>
          <a:stretch>
            <a:fillRect/>
          </a:stretch>
        </p:blipFill>
        <p:spPr>
          <a:xfrm>
            <a:off x="5971652" y="4658285"/>
            <a:ext cx="5281595" cy="1686869"/>
          </a:xfrm>
          <a:prstGeom prst="rect">
            <a:avLst/>
          </a:prstGeom>
        </p:spPr>
      </p:pic>
      <p:sp>
        <p:nvSpPr>
          <p:cNvPr id="10" name="文本框 9">
            <a:extLst>
              <a:ext uri="{FF2B5EF4-FFF2-40B4-BE49-F238E27FC236}">
                <a16:creationId xmlns:a16="http://schemas.microsoft.com/office/drawing/2014/main" id="{5697EEDB-D4D5-6100-7614-9A0E6A228707}"/>
              </a:ext>
            </a:extLst>
          </p:cNvPr>
          <p:cNvSpPr txBox="1"/>
          <p:nvPr/>
        </p:nvSpPr>
        <p:spPr>
          <a:xfrm>
            <a:off x="115006" y="3882882"/>
            <a:ext cx="3834327" cy="369332"/>
          </a:xfrm>
          <a:prstGeom prst="rect">
            <a:avLst/>
          </a:prstGeom>
          <a:noFill/>
        </p:spPr>
        <p:txBody>
          <a:bodyPr wrap="square" rtlCol="0">
            <a:spAutoFit/>
          </a:bodyPr>
          <a:lstStyle/>
          <a:p>
            <a:pPr algn="l"/>
            <a:r>
              <a:rPr lang="en-US" altLang="zh-CN" dirty="0">
                <a:solidFill>
                  <a:schemeClr val="bg1"/>
                </a:solidFill>
              </a:rPr>
              <a:t>Original data(</a:t>
            </a:r>
            <a:r>
              <a:rPr lang="en-US" altLang="zh-CN" dirty="0" err="1">
                <a:solidFill>
                  <a:schemeClr val="bg1"/>
                </a:solidFill>
              </a:rPr>
              <a:t>seqFISH</a:t>
            </a:r>
            <a:r>
              <a:rPr lang="en-US" altLang="zh-CN" dirty="0">
                <a:solidFill>
                  <a:schemeClr val="bg1"/>
                </a:solidFill>
              </a:rPr>
              <a:t>+):</a:t>
            </a:r>
            <a:endParaRPr lang="zh-CN" altLang="en-US" dirty="0">
              <a:solidFill>
                <a:schemeClr val="bg1"/>
              </a:solidFill>
            </a:endParaRPr>
          </a:p>
        </p:txBody>
      </p:sp>
      <p:sp>
        <p:nvSpPr>
          <p:cNvPr id="11" name="文本框 10">
            <a:extLst>
              <a:ext uri="{FF2B5EF4-FFF2-40B4-BE49-F238E27FC236}">
                <a16:creationId xmlns:a16="http://schemas.microsoft.com/office/drawing/2014/main" id="{D6E890B6-FB6D-3ED9-F655-6069180E698D}"/>
              </a:ext>
            </a:extLst>
          </p:cNvPr>
          <p:cNvSpPr txBox="1"/>
          <p:nvPr/>
        </p:nvSpPr>
        <p:spPr>
          <a:xfrm>
            <a:off x="5952031" y="3893739"/>
            <a:ext cx="3568543" cy="369332"/>
          </a:xfrm>
          <a:prstGeom prst="rect">
            <a:avLst/>
          </a:prstGeom>
          <a:noFill/>
        </p:spPr>
        <p:txBody>
          <a:bodyPr wrap="square" rtlCol="0">
            <a:spAutoFit/>
          </a:bodyPr>
          <a:lstStyle/>
          <a:p>
            <a:pPr algn="l"/>
            <a:r>
              <a:rPr lang="en-US" altLang="zh-CN" dirty="0">
                <a:solidFill>
                  <a:schemeClr val="bg1"/>
                </a:solidFill>
              </a:rPr>
              <a:t>Down-sample to 0.4:</a:t>
            </a:r>
            <a:endParaRPr lang="zh-CN" altLang="en-US" dirty="0">
              <a:solidFill>
                <a:schemeClr val="bg1"/>
              </a:solidFill>
            </a:endParaRPr>
          </a:p>
        </p:txBody>
      </p:sp>
      <p:sp>
        <p:nvSpPr>
          <p:cNvPr id="12" name="矩形: 圆角 11">
            <a:extLst>
              <a:ext uri="{FF2B5EF4-FFF2-40B4-BE49-F238E27FC236}">
                <a16:creationId xmlns:a16="http://schemas.microsoft.com/office/drawing/2014/main" id="{5F52A35A-FA65-D505-B918-7A9AC0F79585}"/>
              </a:ext>
            </a:extLst>
          </p:cNvPr>
          <p:cNvSpPr/>
          <p:nvPr/>
        </p:nvSpPr>
        <p:spPr>
          <a:xfrm>
            <a:off x="1336353" y="4580882"/>
            <a:ext cx="315532" cy="1918952"/>
          </a:xfrm>
          <a:prstGeom prst="round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ADF6FE4B-3F84-06A4-E558-716F53200E9E}"/>
              </a:ext>
            </a:extLst>
          </p:cNvPr>
          <p:cNvSpPr/>
          <p:nvPr/>
        </p:nvSpPr>
        <p:spPr>
          <a:xfrm>
            <a:off x="6788409" y="4542243"/>
            <a:ext cx="315532" cy="1918952"/>
          </a:xfrm>
          <a:prstGeom prst="round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cxnSp>
        <p:nvCxnSpPr>
          <p:cNvPr id="14" name="连接符: 肘形 13">
            <a:extLst>
              <a:ext uri="{FF2B5EF4-FFF2-40B4-BE49-F238E27FC236}">
                <a16:creationId xmlns:a16="http://schemas.microsoft.com/office/drawing/2014/main" id="{36B46DBE-B580-34E7-B1E9-A41E3FFAA1D2}"/>
              </a:ext>
            </a:extLst>
          </p:cNvPr>
          <p:cNvCxnSpPr>
            <a:cxnSpLocks/>
            <a:stCxn id="12" idx="2"/>
            <a:endCxn id="13" idx="2"/>
          </p:cNvCxnSpPr>
          <p:nvPr/>
        </p:nvCxnSpPr>
        <p:spPr>
          <a:xfrm rot="5400000" flipH="1" flipV="1">
            <a:off x="4200827" y="3754487"/>
            <a:ext cx="38639" cy="5452056"/>
          </a:xfrm>
          <a:prstGeom prst="bentConnector3">
            <a:avLst>
              <a:gd name="adj1" fmla="val -591630"/>
            </a:avLst>
          </a:prstGeom>
          <a:ln w="28575">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CFCEA509-40AC-0A77-DF24-31F7CE526A9F}"/>
              </a:ext>
            </a:extLst>
          </p:cNvPr>
          <p:cNvSpPr txBox="1"/>
          <p:nvPr/>
        </p:nvSpPr>
        <p:spPr>
          <a:xfrm>
            <a:off x="3705313" y="6409675"/>
            <a:ext cx="1470980" cy="369332"/>
          </a:xfrm>
          <a:prstGeom prst="rect">
            <a:avLst/>
          </a:prstGeom>
          <a:noFill/>
        </p:spPr>
        <p:txBody>
          <a:bodyPr wrap="square" rtlCol="0">
            <a:spAutoFit/>
          </a:bodyPr>
          <a:lstStyle/>
          <a:p>
            <a:pPr algn="l"/>
            <a:r>
              <a:rPr lang="en-US" altLang="zh-CN" dirty="0">
                <a:solidFill>
                  <a:schemeClr val="bg1"/>
                </a:solidFill>
              </a:rPr>
              <a:t>Sum()*0.4</a:t>
            </a:r>
            <a:endParaRPr lang="zh-CN" altLang="en-US" dirty="0">
              <a:solidFill>
                <a:schemeClr val="bg1"/>
              </a:solidFill>
            </a:endParaRPr>
          </a:p>
        </p:txBody>
      </p:sp>
      <p:sp>
        <p:nvSpPr>
          <p:cNvPr id="16" name="矩形: 圆角 15">
            <a:extLst>
              <a:ext uri="{FF2B5EF4-FFF2-40B4-BE49-F238E27FC236}">
                <a16:creationId xmlns:a16="http://schemas.microsoft.com/office/drawing/2014/main" id="{814140DF-DDDD-5441-3B31-1783E4A615AF}"/>
              </a:ext>
            </a:extLst>
          </p:cNvPr>
          <p:cNvSpPr/>
          <p:nvPr/>
        </p:nvSpPr>
        <p:spPr>
          <a:xfrm>
            <a:off x="3182734" y="5554901"/>
            <a:ext cx="315532" cy="513490"/>
          </a:xfrm>
          <a:prstGeom prst="roundRect">
            <a:avLst/>
          </a:prstGeom>
          <a:noFill/>
          <a:ln w="2857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rgbClr val="FF0000"/>
              </a:solidFill>
            </a:endParaRPr>
          </a:p>
        </p:txBody>
      </p:sp>
      <p:sp>
        <p:nvSpPr>
          <p:cNvPr id="17" name="矩形: 圆角 16">
            <a:extLst>
              <a:ext uri="{FF2B5EF4-FFF2-40B4-BE49-F238E27FC236}">
                <a16:creationId xmlns:a16="http://schemas.microsoft.com/office/drawing/2014/main" id="{6B56283F-81E5-48D8-5072-D8E13AD05BFE}"/>
              </a:ext>
            </a:extLst>
          </p:cNvPr>
          <p:cNvSpPr/>
          <p:nvPr/>
        </p:nvSpPr>
        <p:spPr>
          <a:xfrm>
            <a:off x="8863062" y="5501719"/>
            <a:ext cx="315532" cy="513490"/>
          </a:xfrm>
          <a:prstGeom prst="roundRect">
            <a:avLst/>
          </a:prstGeom>
          <a:noFill/>
          <a:ln w="2857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solidFill>
                <a:srgbClr val="FF0000"/>
              </a:solidFill>
            </a:endParaRPr>
          </a:p>
        </p:txBody>
      </p:sp>
      <p:cxnSp>
        <p:nvCxnSpPr>
          <p:cNvPr id="18" name="直接箭头连接符 17">
            <a:extLst>
              <a:ext uri="{FF2B5EF4-FFF2-40B4-BE49-F238E27FC236}">
                <a16:creationId xmlns:a16="http://schemas.microsoft.com/office/drawing/2014/main" id="{80422C61-9CD2-9C7E-9246-C0E5FAAEF984}"/>
              </a:ext>
            </a:extLst>
          </p:cNvPr>
          <p:cNvCxnSpPr>
            <a:cxnSpLocks/>
          </p:cNvCxnSpPr>
          <p:nvPr/>
        </p:nvCxnSpPr>
        <p:spPr>
          <a:xfrm>
            <a:off x="2804544" y="3593446"/>
            <a:ext cx="0" cy="106483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 name="文本框 2">
            <a:extLst>
              <a:ext uri="{FF2B5EF4-FFF2-40B4-BE49-F238E27FC236}">
                <a16:creationId xmlns:a16="http://schemas.microsoft.com/office/drawing/2014/main" id="{A7E77FB9-8D06-B527-208D-9240A1065757}"/>
              </a:ext>
            </a:extLst>
          </p:cNvPr>
          <p:cNvSpPr txBox="1"/>
          <p:nvPr/>
        </p:nvSpPr>
        <p:spPr>
          <a:xfrm>
            <a:off x="7846154" y="400584"/>
            <a:ext cx="2033816" cy="369332"/>
          </a:xfrm>
          <a:prstGeom prst="rect">
            <a:avLst/>
          </a:prstGeom>
          <a:noFill/>
        </p:spPr>
        <p:txBody>
          <a:bodyPr wrap="square" rtlCol="0">
            <a:spAutoFit/>
          </a:bodyPr>
          <a:lstStyle/>
          <a:p>
            <a:pPr algn="l"/>
            <a:r>
              <a:rPr lang="en-US" altLang="zh-CN" dirty="0">
                <a:solidFill>
                  <a:schemeClr val="bg1"/>
                </a:solidFill>
              </a:rPr>
              <a:t>(Dataset 4)</a:t>
            </a:r>
            <a:endParaRPr lang="zh-CN" altLang="en-US" dirty="0">
              <a:solidFill>
                <a:schemeClr val="bg1"/>
              </a:solidFill>
            </a:endParaRPr>
          </a:p>
        </p:txBody>
      </p:sp>
    </p:spTree>
    <p:extLst>
      <p:ext uri="{BB962C8B-B14F-4D97-AF65-F5344CB8AC3E}">
        <p14:creationId xmlns:p14="http://schemas.microsoft.com/office/powerpoint/2010/main" val="2687475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9989A2-F28B-1481-37C6-72C79F365566}"/>
              </a:ext>
            </a:extLst>
          </p:cNvPr>
          <p:cNvSpPr>
            <a:spLocks noGrp="1"/>
          </p:cNvSpPr>
          <p:nvPr>
            <p:ph type="title"/>
          </p:nvPr>
        </p:nvSpPr>
        <p:spPr/>
        <p:txBody>
          <a:bodyPr/>
          <a:lstStyle/>
          <a:p>
            <a:r>
              <a:rPr lang="en-US" altLang="zh-CN" dirty="0" err="1"/>
              <a:t>Upsample</a:t>
            </a:r>
            <a:endParaRPr lang="zh-CN" altLang="en-US" dirty="0"/>
          </a:p>
        </p:txBody>
      </p:sp>
      <p:graphicFrame>
        <p:nvGraphicFramePr>
          <p:cNvPr id="4" name="表格 3">
            <a:extLst>
              <a:ext uri="{FF2B5EF4-FFF2-40B4-BE49-F238E27FC236}">
                <a16:creationId xmlns:a16="http://schemas.microsoft.com/office/drawing/2014/main" id="{6DDE7CDC-1D2A-4660-96C7-75DA36791E54}"/>
              </a:ext>
            </a:extLst>
          </p:cNvPr>
          <p:cNvGraphicFramePr>
            <a:graphicFrameLocks noGrp="1"/>
          </p:cNvGraphicFramePr>
          <p:nvPr>
            <p:extLst>
              <p:ext uri="{D42A27DB-BD31-4B8C-83A1-F6EECF244321}">
                <p14:modId xmlns:p14="http://schemas.microsoft.com/office/powerpoint/2010/main" val="3322269108"/>
              </p:ext>
            </p:extLst>
          </p:nvPr>
        </p:nvGraphicFramePr>
        <p:xfrm>
          <a:off x="1023597" y="1911887"/>
          <a:ext cx="7936697" cy="3012025"/>
        </p:xfrm>
        <a:graphic>
          <a:graphicData uri="http://schemas.openxmlformats.org/drawingml/2006/table">
            <a:tbl>
              <a:tblPr firstRow="1" bandRow="1">
                <a:tableStyleId>{D7AC3CCA-C797-4891-BE02-D94E43425B78}</a:tableStyleId>
              </a:tblPr>
              <a:tblGrid>
                <a:gridCol w="1395804">
                  <a:extLst>
                    <a:ext uri="{9D8B030D-6E8A-4147-A177-3AD203B41FA5}">
                      <a16:colId xmlns:a16="http://schemas.microsoft.com/office/drawing/2014/main" val="1387692697"/>
                    </a:ext>
                  </a:extLst>
                </a:gridCol>
                <a:gridCol w="1008836">
                  <a:extLst>
                    <a:ext uri="{9D8B030D-6E8A-4147-A177-3AD203B41FA5}">
                      <a16:colId xmlns:a16="http://schemas.microsoft.com/office/drawing/2014/main" val="3274364343"/>
                    </a:ext>
                  </a:extLst>
                </a:gridCol>
                <a:gridCol w="968140">
                  <a:extLst>
                    <a:ext uri="{9D8B030D-6E8A-4147-A177-3AD203B41FA5}">
                      <a16:colId xmlns:a16="http://schemas.microsoft.com/office/drawing/2014/main" val="1439695499"/>
                    </a:ext>
                  </a:extLst>
                </a:gridCol>
                <a:gridCol w="929808">
                  <a:extLst>
                    <a:ext uri="{9D8B030D-6E8A-4147-A177-3AD203B41FA5}">
                      <a16:colId xmlns:a16="http://schemas.microsoft.com/office/drawing/2014/main" val="3030752277"/>
                    </a:ext>
                  </a:extLst>
                </a:gridCol>
                <a:gridCol w="819459">
                  <a:extLst>
                    <a:ext uri="{9D8B030D-6E8A-4147-A177-3AD203B41FA5}">
                      <a16:colId xmlns:a16="http://schemas.microsoft.com/office/drawing/2014/main" val="497232102"/>
                    </a:ext>
                  </a:extLst>
                </a:gridCol>
                <a:gridCol w="1196679">
                  <a:extLst>
                    <a:ext uri="{9D8B030D-6E8A-4147-A177-3AD203B41FA5}">
                      <a16:colId xmlns:a16="http://schemas.microsoft.com/office/drawing/2014/main" val="2892973124"/>
                    </a:ext>
                  </a:extLst>
                </a:gridCol>
                <a:gridCol w="1617971">
                  <a:extLst>
                    <a:ext uri="{9D8B030D-6E8A-4147-A177-3AD203B41FA5}">
                      <a16:colId xmlns:a16="http://schemas.microsoft.com/office/drawing/2014/main" val="942925138"/>
                    </a:ext>
                  </a:extLst>
                </a:gridCol>
              </a:tblGrid>
              <a:tr h="356247">
                <a:tc>
                  <a:txBody>
                    <a:bodyPr/>
                    <a:lstStyle/>
                    <a:p>
                      <a:endParaRPr lang="zh-CN" altLang="en-US" dirty="0"/>
                    </a:p>
                  </a:txBody>
                  <a:tcPr>
                    <a:noFill/>
                  </a:tcPr>
                </a:tc>
                <a:tc>
                  <a:txBody>
                    <a:bodyPr/>
                    <a:lstStyle/>
                    <a:p>
                      <a:r>
                        <a:rPr lang="en-US" altLang="zh-CN" dirty="0"/>
                        <a:t>Gene1</a:t>
                      </a:r>
                      <a:endParaRPr lang="zh-CN" altLang="en-US" dirty="0"/>
                    </a:p>
                  </a:txBody>
                  <a:tcPr>
                    <a:solidFill>
                      <a:schemeClr val="accent4">
                        <a:lumMod val="40000"/>
                        <a:lumOff val="60000"/>
                      </a:schemeClr>
                    </a:solidFill>
                  </a:tcPr>
                </a:tc>
                <a:tc>
                  <a:txBody>
                    <a:bodyPr/>
                    <a:lstStyle/>
                    <a:p>
                      <a:r>
                        <a:rPr lang="en-US" altLang="zh-CN" dirty="0"/>
                        <a:t>Gene2 </a:t>
                      </a:r>
                      <a:endParaRPr lang="zh-CN" altLang="en-US" dirty="0"/>
                    </a:p>
                  </a:txBody>
                  <a:tcPr>
                    <a:solidFill>
                      <a:schemeClr val="accent4">
                        <a:lumMod val="40000"/>
                        <a:lumOff val="60000"/>
                      </a:schemeClr>
                    </a:solidFill>
                  </a:tcPr>
                </a:tc>
                <a:tc>
                  <a:txBody>
                    <a:bodyPr/>
                    <a:lstStyle/>
                    <a:p>
                      <a:r>
                        <a:rPr lang="en-US" altLang="zh-CN" dirty="0"/>
                        <a:t>Gene3</a:t>
                      </a:r>
                      <a:endParaRPr lang="zh-CN" altLang="en-US" dirty="0"/>
                    </a:p>
                  </a:txBody>
                  <a:tcPr>
                    <a:solidFill>
                      <a:schemeClr val="accent4">
                        <a:lumMod val="40000"/>
                        <a:lumOff val="60000"/>
                      </a:schemeClr>
                    </a:solidFill>
                  </a:tcPr>
                </a:tc>
                <a:tc>
                  <a:txBody>
                    <a:bodyPr/>
                    <a:lstStyle/>
                    <a:p>
                      <a:r>
                        <a:rPr lang="en-US" altLang="zh-CN" dirty="0"/>
                        <a:t>…</a:t>
                      </a:r>
                      <a:endParaRPr lang="zh-CN" altLang="en-US" dirty="0"/>
                    </a:p>
                  </a:txBody>
                  <a:tcPr>
                    <a:solidFill>
                      <a:schemeClr val="accent4">
                        <a:lumMod val="40000"/>
                        <a:lumOff val="60000"/>
                      </a:schemeClr>
                    </a:solidFill>
                  </a:tcPr>
                </a:tc>
                <a:tc>
                  <a:txBody>
                    <a:bodyPr/>
                    <a:lstStyle/>
                    <a:p>
                      <a:r>
                        <a:rPr lang="en-US" altLang="zh-CN" dirty="0"/>
                        <a:t>Gene999</a:t>
                      </a:r>
                      <a:endParaRPr lang="zh-CN" altLang="en-US" dirty="0"/>
                    </a:p>
                  </a:txBody>
                  <a:tcPr>
                    <a:solidFill>
                      <a:schemeClr val="accent4">
                        <a:lumMod val="40000"/>
                        <a:lumOff val="60000"/>
                      </a:schemeClr>
                    </a:solidFill>
                  </a:tcPr>
                </a:tc>
                <a:tc>
                  <a:txBody>
                    <a:bodyPr/>
                    <a:lstStyle/>
                    <a:p>
                      <a:r>
                        <a:rPr lang="en-US" altLang="zh-CN" dirty="0"/>
                        <a:t>Gene1000 </a:t>
                      </a:r>
                      <a:endParaRPr lang="zh-CN" altLang="en-US" dirty="0"/>
                    </a:p>
                  </a:txBody>
                  <a:tcPr>
                    <a:solidFill>
                      <a:schemeClr val="accent4">
                        <a:lumMod val="40000"/>
                        <a:lumOff val="60000"/>
                      </a:schemeClr>
                    </a:solidFill>
                  </a:tcPr>
                </a:tc>
                <a:extLst>
                  <a:ext uri="{0D108BD9-81ED-4DB2-BD59-A6C34878D82A}">
                    <a16:rowId xmlns:a16="http://schemas.microsoft.com/office/drawing/2014/main" val="3156977364"/>
                  </a:ext>
                </a:extLst>
              </a:tr>
              <a:tr h="356247">
                <a:tc>
                  <a:txBody>
                    <a:bodyPr/>
                    <a:lstStyle/>
                    <a:p>
                      <a:r>
                        <a:rPr lang="en-US" altLang="zh-CN" dirty="0"/>
                        <a:t>Spot1 </a:t>
                      </a:r>
                      <a:endParaRPr lang="zh-CN" altLang="en-US" dirty="0"/>
                    </a:p>
                  </a:txBody>
                  <a:tcPr>
                    <a:solidFill>
                      <a:schemeClr val="accent1">
                        <a:lumMod val="40000"/>
                        <a:lumOff val="60000"/>
                      </a:schemeClr>
                    </a:solidFill>
                  </a:tcPr>
                </a:tc>
                <a:tc>
                  <a:txBody>
                    <a:bodyPr/>
                    <a:lstStyle/>
                    <a:p>
                      <a:r>
                        <a:rPr lang="en-US" altLang="zh-CN" dirty="0"/>
                        <a:t>2</a:t>
                      </a:r>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1</a:t>
                      </a:r>
                      <a:endParaRPr lang="zh-CN" altLang="en-US" dirty="0"/>
                    </a:p>
                  </a:txBody>
                  <a:tcPr>
                    <a:noFill/>
                  </a:tcPr>
                </a:tc>
                <a:tc>
                  <a:txBody>
                    <a:bodyPr/>
                    <a:lstStyle/>
                    <a:p>
                      <a:endParaRPr lang="zh-CN" altLang="en-US" dirty="0"/>
                    </a:p>
                  </a:txBody>
                  <a:tcPr>
                    <a:noFill/>
                  </a:tcPr>
                </a:tc>
                <a:tc>
                  <a:txBody>
                    <a:bodyPr/>
                    <a:lstStyle/>
                    <a:p>
                      <a:r>
                        <a:rPr lang="en-US" altLang="zh-CN" dirty="0"/>
                        <a:t>7</a:t>
                      </a:r>
                      <a:endParaRPr lang="zh-CN" altLang="en-US" dirty="0"/>
                    </a:p>
                  </a:txBody>
                  <a:tcPr>
                    <a:noFill/>
                  </a:tcPr>
                </a:tc>
                <a:tc>
                  <a:txBody>
                    <a:bodyPr/>
                    <a:lstStyle/>
                    <a:p>
                      <a:r>
                        <a:rPr lang="en-US" altLang="zh-CN" dirty="0"/>
                        <a:t>1</a:t>
                      </a:r>
                      <a:endParaRPr lang="zh-CN" altLang="en-US" dirty="0"/>
                    </a:p>
                  </a:txBody>
                  <a:tcPr>
                    <a:noFill/>
                  </a:tcPr>
                </a:tc>
                <a:extLst>
                  <a:ext uri="{0D108BD9-81ED-4DB2-BD59-A6C34878D82A}">
                    <a16:rowId xmlns:a16="http://schemas.microsoft.com/office/drawing/2014/main" val="3411194659"/>
                  </a:ext>
                </a:extLst>
              </a:tr>
              <a:tr h="356247">
                <a:tc>
                  <a:txBody>
                    <a:bodyPr/>
                    <a:lstStyle/>
                    <a:p>
                      <a:r>
                        <a:rPr lang="en-US" altLang="zh-CN" dirty="0"/>
                        <a:t>…</a:t>
                      </a:r>
                      <a:endParaRPr lang="zh-CN" altLang="en-US" dirty="0"/>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1028378915"/>
                  </a:ext>
                </a:extLst>
              </a:tr>
              <a:tr h="356247">
                <a:tc>
                  <a:txBody>
                    <a:bodyPr/>
                    <a:lstStyle/>
                    <a:p>
                      <a:r>
                        <a:rPr lang="en-US" altLang="zh-CN" dirty="0"/>
                        <a:t>spot524</a:t>
                      </a:r>
                      <a:endParaRPr lang="zh-CN" altLang="en-US" dirty="0"/>
                    </a:p>
                  </a:txBody>
                  <a:tcPr>
                    <a:solidFill>
                      <a:schemeClr val="accent1">
                        <a:lumMod val="40000"/>
                        <a:lumOff val="60000"/>
                      </a:schemeClr>
                    </a:solid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extLst>
                  <a:ext uri="{0D108BD9-81ED-4DB2-BD59-A6C34878D82A}">
                    <a16:rowId xmlns:a16="http://schemas.microsoft.com/office/drawing/2014/main" val="3672395285"/>
                  </a:ext>
                </a:extLst>
              </a:tr>
              <a:tr h="356247">
                <a:tc>
                  <a:txBody>
                    <a:bodyPr/>
                    <a:lstStyle/>
                    <a:p>
                      <a:r>
                        <a:rPr lang="en-US" altLang="zh-CN" b="0" dirty="0">
                          <a:solidFill>
                            <a:srgbClr val="FF0000"/>
                          </a:solidFill>
                        </a:rPr>
                        <a:t>addspot1</a:t>
                      </a:r>
                      <a:endParaRPr lang="zh-CN" altLang="en-US" b="0" dirty="0">
                        <a:solidFill>
                          <a:srgbClr val="FF0000"/>
                        </a:solidFill>
                      </a:endParaRPr>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4174010641"/>
                  </a:ext>
                </a:extLst>
              </a:tr>
              <a:tr h="356247">
                <a:tc>
                  <a:txBody>
                    <a:bodyPr/>
                    <a:lstStyle/>
                    <a:p>
                      <a:r>
                        <a:rPr lang="en-US" altLang="zh-CN" b="0" dirty="0">
                          <a:solidFill>
                            <a:srgbClr val="FF0000"/>
                          </a:solidFill>
                        </a:rPr>
                        <a:t>addspot2</a:t>
                      </a:r>
                      <a:endParaRPr lang="zh-CN" altLang="en-US" b="0" dirty="0">
                        <a:solidFill>
                          <a:srgbClr val="FF0000"/>
                        </a:solidFill>
                      </a:endParaRPr>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1702096877"/>
                  </a:ext>
                </a:extLst>
              </a:tr>
              <a:tr h="356247">
                <a:tc>
                  <a:txBody>
                    <a:bodyPr/>
                    <a:lstStyle/>
                    <a:p>
                      <a:r>
                        <a:rPr lang="en-US" altLang="zh-CN" b="0" dirty="0">
                          <a:solidFill>
                            <a:srgbClr val="FF0000"/>
                          </a:solidFill>
                        </a:rPr>
                        <a:t>…</a:t>
                      </a:r>
                      <a:endParaRPr lang="zh-CN" altLang="en-US" b="0" dirty="0">
                        <a:solidFill>
                          <a:srgbClr val="FF0000"/>
                        </a:solidFill>
                      </a:endParaRPr>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2397789571"/>
                  </a:ext>
                </a:extLst>
              </a:tr>
              <a:tr h="451705">
                <a:tc>
                  <a:txBody>
                    <a:bodyPr/>
                    <a:lstStyle/>
                    <a:p>
                      <a:r>
                        <a:rPr lang="en-US" altLang="zh-CN" b="0" dirty="0">
                          <a:solidFill>
                            <a:srgbClr val="FF0000"/>
                          </a:solidFill>
                        </a:rPr>
                        <a:t>addspot676</a:t>
                      </a:r>
                      <a:endParaRPr lang="zh-CN" altLang="en-US" b="0" dirty="0">
                        <a:solidFill>
                          <a:srgbClr val="FF0000"/>
                        </a:solidFill>
                      </a:endParaRPr>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3699182999"/>
                  </a:ext>
                </a:extLst>
              </a:tr>
            </a:tbl>
          </a:graphicData>
        </a:graphic>
      </p:graphicFrame>
      <p:sp>
        <p:nvSpPr>
          <p:cNvPr id="5" name="右大括号 4">
            <a:extLst>
              <a:ext uri="{FF2B5EF4-FFF2-40B4-BE49-F238E27FC236}">
                <a16:creationId xmlns:a16="http://schemas.microsoft.com/office/drawing/2014/main" id="{0089D0B6-3DB3-BEA1-5F05-09584B3CE5B8}"/>
              </a:ext>
            </a:extLst>
          </p:cNvPr>
          <p:cNvSpPr/>
          <p:nvPr/>
        </p:nvSpPr>
        <p:spPr>
          <a:xfrm rot="10800000">
            <a:off x="848437" y="3489548"/>
            <a:ext cx="175161" cy="1332963"/>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3C91869-FC7E-53B4-63D7-4CCE24B3ECFB}"/>
              </a:ext>
            </a:extLst>
          </p:cNvPr>
          <p:cNvSpPr txBox="1"/>
          <p:nvPr/>
        </p:nvSpPr>
        <p:spPr>
          <a:xfrm>
            <a:off x="-4217" y="3716369"/>
            <a:ext cx="1052442" cy="923330"/>
          </a:xfrm>
          <a:prstGeom prst="rect">
            <a:avLst/>
          </a:prstGeom>
          <a:noFill/>
        </p:spPr>
        <p:txBody>
          <a:bodyPr wrap="square" rtlCol="0">
            <a:spAutoFit/>
          </a:bodyPr>
          <a:lstStyle/>
          <a:p>
            <a:pPr algn="l"/>
            <a:r>
              <a:rPr lang="en-US" altLang="zh-CN" dirty="0">
                <a:solidFill>
                  <a:schemeClr val="bg1"/>
                </a:solidFill>
              </a:rPr>
              <a:t>26*26</a:t>
            </a:r>
          </a:p>
          <a:p>
            <a:pPr algn="l"/>
            <a:r>
              <a:rPr lang="en-US" altLang="zh-CN" dirty="0">
                <a:solidFill>
                  <a:schemeClr val="bg1"/>
                </a:solidFill>
              </a:rPr>
              <a:t>51*51</a:t>
            </a:r>
          </a:p>
          <a:p>
            <a:pPr algn="l"/>
            <a:r>
              <a:rPr lang="en-US" altLang="zh-CN" dirty="0">
                <a:solidFill>
                  <a:schemeClr val="bg1"/>
                </a:solidFill>
              </a:rPr>
              <a:t>101*101</a:t>
            </a:r>
            <a:endParaRPr lang="zh-CN" altLang="en-US" dirty="0">
              <a:solidFill>
                <a:schemeClr val="bg1"/>
              </a:solidFill>
            </a:endParaRPr>
          </a:p>
        </p:txBody>
      </p:sp>
      <p:sp>
        <p:nvSpPr>
          <p:cNvPr id="8" name="右大括号 7">
            <a:extLst>
              <a:ext uri="{FF2B5EF4-FFF2-40B4-BE49-F238E27FC236}">
                <a16:creationId xmlns:a16="http://schemas.microsoft.com/office/drawing/2014/main" id="{A37D1567-EC92-BE81-30C7-8E274E41947C}"/>
              </a:ext>
            </a:extLst>
          </p:cNvPr>
          <p:cNvSpPr/>
          <p:nvPr/>
        </p:nvSpPr>
        <p:spPr>
          <a:xfrm rot="5400000">
            <a:off x="3881303" y="3546524"/>
            <a:ext cx="403181" cy="3168201"/>
          </a:xfrm>
          <a:prstGeom prst="rightBrace">
            <a:avLst>
              <a:gd name="adj1" fmla="val 8333"/>
              <a:gd name="adj2" fmla="val 46416"/>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1B4B81A1-96C1-CAB6-E3C1-32D03F53F322}"/>
              </a:ext>
            </a:extLst>
          </p:cNvPr>
          <p:cNvSpPr txBox="1"/>
          <p:nvPr/>
        </p:nvSpPr>
        <p:spPr>
          <a:xfrm>
            <a:off x="6392911" y="5266754"/>
            <a:ext cx="3290552" cy="369332"/>
          </a:xfrm>
          <a:prstGeom prst="rect">
            <a:avLst/>
          </a:prstGeom>
          <a:noFill/>
        </p:spPr>
        <p:txBody>
          <a:bodyPr wrap="square" rtlCol="0">
            <a:spAutoFit/>
          </a:bodyPr>
          <a:lstStyle/>
          <a:p>
            <a:pPr algn="l"/>
            <a:r>
              <a:rPr lang="en-US" altLang="zh-CN" dirty="0">
                <a:solidFill>
                  <a:schemeClr val="bg1"/>
                </a:solidFill>
              </a:rPr>
              <a:t>200 genes by kriging</a:t>
            </a:r>
            <a:endParaRPr lang="zh-CN" altLang="en-US" dirty="0">
              <a:solidFill>
                <a:schemeClr val="bg1"/>
              </a:solidFill>
            </a:endParaRPr>
          </a:p>
        </p:txBody>
      </p:sp>
      <p:sp>
        <p:nvSpPr>
          <p:cNvPr id="10" name="右大括号 9">
            <a:extLst>
              <a:ext uri="{FF2B5EF4-FFF2-40B4-BE49-F238E27FC236}">
                <a16:creationId xmlns:a16="http://schemas.microsoft.com/office/drawing/2014/main" id="{4ACB2E48-6ABF-0280-7133-F8C1ED59B999}"/>
              </a:ext>
            </a:extLst>
          </p:cNvPr>
          <p:cNvSpPr/>
          <p:nvPr/>
        </p:nvSpPr>
        <p:spPr>
          <a:xfrm rot="5400000">
            <a:off x="7003956" y="3828836"/>
            <a:ext cx="408303" cy="2598456"/>
          </a:xfrm>
          <a:prstGeom prst="rightBrace">
            <a:avLst>
              <a:gd name="adj1" fmla="val 8333"/>
              <a:gd name="adj2" fmla="val 46416"/>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CF22D9A9-9D1E-EC9C-C534-C2E04DD5D002}"/>
              </a:ext>
            </a:extLst>
          </p:cNvPr>
          <p:cNvSpPr txBox="1"/>
          <p:nvPr/>
        </p:nvSpPr>
        <p:spPr>
          <a:xfrm>
            <a:off x="2858613" y="5273694"/>
            <a:ext cx="3290552" cy="369332"/>
          </a:xfrm>
          <a:prstGeom prst="rect">
            <a:avLst/>
          </a:prstGeom>
          <a:noFill/>
        </p:spPr>
        <p:txBody>
          <a:bodyPr wrap="square" rtlCol="0">
            <a:spAutoFit/>
          </a:bodyPr>
          <a:lstStyle/>
          <a:p>
            <a:pPr algn="l"/>
            <a:r>
              <a:rPr lang="en-US" altLang="zh-CN" dirty="0">
                <a:solidFill>
                  <a:schemeClr val="bg1"/>
                </a:solidFill>
              </a:rPr>
              <a:t>800 genes by IDW</a:t>
            </a:r>
            <a:endParaRPr lang="zh-CN" altLang="en-US" dirty="0">
              <a:solidFill>
                <a:schemeClr val="bg1"/>
              </a:solidFill>
            </a:endParaRPr>
          </a:p>
        </p:txBody>
      </p:sp>
      <p:sp>
        <p:nvSpPr>
          <p:cNvPr id="13" name="文本框 12">
            <a:extLst>
              <a:ext uri="{FF2B5EF4-FFF2-40B4-BE49-F238E27FC236}">
                <a16:creationId xmlns:a16="http://schemas.microsoft.com/office/drawing/2014/main" id="{C55BCD4A-D872-52CD-BE25-404671B594BB}"/>
              </a:ext>
            </a:extLst>
          </p:cNvPr>
          <p:cNvSpPr txBox="1"/>
          <p:nvPr/>
        </p:nvSpPr>
        <p:spPr>
          <a:xfrm>
            <a:off x="134051" y="6067481"/>
            <a:ext cx="8364829" cy="646331"/>
          </a:xfrm>
          <a:prstGeom prst="rect">
            <a:avLst/>
          </a:prstGeom>
          <a:noFill/>
        </p:spPr>
        <p:txBody>
          <a:bodyPr wrap="square" rtlCol="0">
            <a:spAutoFit/>
          </a:bodyPr>
          <a:lstStyle/>
          <a:p>
            <a:pPr algn="l"/>
            <a:r>
              <a:rPr lang="en-US" altLang="zh-CN" dirty="0">
                <a:solidFill>
                  <a:schemeClr val="bg1"/>
                </a:solidFill>
              </a:rPr>
              <a:t>Use 900 genes to predict 100 genes in Tangram, use value of PCC to compare</a:t>
            </a:r>
          </a:p>
          <a:p>
            <a:pPr algn="l"/>
            <a:r>
              <a:rPr lang="en-US" altLang="zh-CN" b="0" i="0" dirty="0">
                <a:solidFill>
                  <a:srgbClr val="222222"/>
                </a:solidFill>
                <a:effectLst/>
                <a:highlight>
                  <a:srgbClr val="FFFFFF"/>
                </a:highlight>
                <a:latin typeface="Harding"/>
              </a:rPr>
              <a:t>*For one gene, a higher PCC value indicates better prediction accuracy.</a:t>
            </a:r>
            <a:endParaRPr lang="zh-CN" altLang="en-US" dirty="0">
              <a:solidFill>
                <a:schemeClr val="bg1"/>
              </a:solidFill>
            </a:endParaRPr>
          </a:p>
        </p:txBody>
      </p:sp>
      <p:sp>
        <p:nvSpPr>
          <p:cNvPr id="3" name="文本框 2">
            <a:extLst>
              <a:ext uri="{FF2B5EF4-FFF2-40B4-BE49-F238E27FC236}">
                <a16:creationId xmlns:a16="http://schemas.microsoft.com/office/drawing/2014/main" id="{9AA1AC73-BD6A-9328-7A69-BE13FB88664A}"/>
              </a:ext>
            </a:extLst>
          </p:cNvPr>
          <p:cNvSpPr txBox="1"/>
          <p:nvPr/>
        </p:nvSpPr>
        <p:spPr>
          <a:xfrm>
            <a:off x="386079" y="1173551"/>
            <a:ext cx="4605867" cy="369332"/>
          </a:xfrm>
          <a:prstGeom prst="rect">
            <a:avLst/>
          </a:prstGeom>
          <a:noFill/>
        </p:spPr>
        <p:txBody>
          <a:bodyPr wrap="square" rtlCol="0">
            <a:spAutoFit/>
          </a:bodyPr>
          <a:lstStyle/>
          <a:p>
            <a:pPr algn="l"/>
            <a:r>
              <a:rPr lang="en-US" altLang="zh-CN" dirty="0">
                <a:solidFill>
                  <a:schemeClr val="bg1"/>
                </a:solidFill>
              </a:rPr>
              <a:t>Original Spatial data:</a:t>
            </a:r>
            <a:endParaRPr lang="zh-CN" altLang="en-US" dirty="0">
              <a:solidFill>
                <a:schemeClr val="bg1"/>
              </a:solidFill>
            </a:endParaRPr>
          </a:p>
        </p:txBody>
      </p:sp>
      <p:pic>
        <p:nvPicPr>
          <p:cNvPr id="24" name="图片 23">
            <a:extLst>
              <a:ext uri="{FF2B5EF4-FFF2-40B4-BE49-F238E27FC236}">
                <a16:creationId xmlns:a16="http://schemas.microsoft.com/office/drawing/2014/main" id="{FED623E3-3D04-8860-2106-140A1F1CEBD7}"/>
              </a:ext>
            </a:extLst>
          </p:cNvPr>
          <p:cNvPicPr>
            <a:picLocks noChangeAspect="1"/>
          </p:cNvPicPr>
          <p:nvPr/>
        </p:nvPicPr>
        <p:blipFill>
          <a:blip r:embed="rId3"/>
          <a:stretch>
            <a:fillRect/>
          </a:stretch>
        </p:blipFill>
        <p:spPr>
          <a:xfrm>
            <a:off x="9084943" y="51787"/>
            <a:ext cx="3107057" cy="2513529"/>
          </a:xfrm>
          <a:prstGeom prst="rect">
            <a:avLst/>
          </a:prstGeom>
        </p:spPr>
      </p:pic>
      <p:pic>
        <p:nvPicPr>
          <p:cNvPr id="26" name="图片 25">
            <a:extLst>
              <a:ext uri="{FF2B5EF4-FFF2-40B4-BE49-F238E27FC236}">
                <a16:creationId xmlns:a16="http://schemas.microsoft.com/office/drawing/2014/main" id="{BE357F15-ECF0-C2B0-A536-51AAC7BDF6FA}"/>
              </a:ext>
            </a:extLst>
          </p:cNvPr>
          <p:cNvPicPr>
            <a:picLocks noChangeAspect="1"/>
          </p:cNvPicPr>
          <p:nvPr/>
        </p:nvPicPr>
        <p:blipFill>
          <a:blip r:embed="rId4"/>
          <a:stretch>
            <a:fillRect/>
          </a:stretch>
        </p:blipFill>
        <p:spPr>
          <a:xfrm>
            <a:off x="9766815" y="2598419"/>
            <a:ext cx="2150229" cy="2006401"/>
          </a:xfrm>
          <a:prstGeom prst="rect">
            <a:avLst/>
          </a:prstGeom>
        </p:spPr>
      </p:pic>
      <p:pic>
        <p:nvPicPr>
          <p:cNvPr id="28" name="图片 27">
            <a:extLst>
              <a:ext uri="{FF2B5EF4-FFF2-40B4-BE49-F238E27FC236}">
                <a16:creationId xmlns:a16="http://schemas.microsoft.com/office/drawing/2014/main" id="{6E822390-24B2-CBC8-FFB4-38F93E1D4A6E}"/>
              </a:ext>
            </a:extLst>
          </p:cNvPr>
          <p:cNvPicPr>
            <a:picLocks noChangeAspect="1"/>
          </p:cNvPicPr>
          <p:nvPr/>
        </p:nvPicPr>
        <p:blipFill>
          <a:blip r:embed="rId5"/>
          <a:stretch>
            <a:fillRect/>
          </a:stretch>
        </p:blipFill>
        <p:spPr>
          <a:xfrm>
            <a:off x="9766815" y="4671026"/>
            <a:ext cx="2150228" cy="2017187"/>
          </a:xfrm>
          <a:prstGeom prst="rect">
            <a:avLst/>
          </a:prstGeom>
        </p:spPr>
      </p:pic>
      <p:sp>
        <p:nvSpPr>
          <p:cNvPr id="34" name="文本框 33">
            <a:extLst>
              <a:ext uri="{FF2B5EF4-FFF2-40B4-BE49-F238E27FC236}">
                <a16:creationId xmlns:a16="http://schemas.microsoft.com/office/drawing/2014/main" id="{2841FDA5-7ADB-B19E-3420-A3E48E23F768}"/>
              </a:ext>
            </a:extLst>
          </p:cNvPr>
          <p:cNvSpPr txBox="1"/>
          <p:nvPr/>
        </p:nvSpPr>
        <p:spPr>
          <a:xfrm>
            <a:off x="7914012" y="155301"/>
            <a:ext cx="1170931" cy="369332"/>
          </a:xfrm>
          <a:prstGeom prst="rect">
            <a:avLst/>
          </a:prstGeom>
          <a:noFill/>
        </p:spPr>
        <p:txBody>
          <a:bodyPr wrap="square" rtlCol="0">
            <a:spAutoFit/>
          </a:bodyPr>
          <a:lstStyle/>
          <a:p>
            <a:pPr algn="l"/>
            <a:r>
              <a:rPr lang="en-US" altLang="zh-CN" dirty="0">
                <a:solidFill>
                  <a:schemeClr val="bg1"/>
                </a:solidFill>
              </a:rPr>
              <a:t>Dataset4:</a:t>
            </a:r>
            <a:endParaRPr lang="zh-CN" altLang="en-US" dirty="0">
              <a:solidFill>
                <a:schemeClr val="bg1"/>
              </a:solidFill>
            </a:endParaRPr>
          </a:p>
        </p:txBody>
      </p:sp>
      <p:sp>
        <p:nvSpPr>
          <p:cNvPr id="7" name="箭头: 右 6">
            <a:extLst>
              <a:ext uri="{FF2B5EF4-FFF2-40B4-BE49-F238E27FC236}">
                <a16:creationId xmlns:a16="http://schemas.microsoft.com/office/drawing/2014/main" id="{1CEA422F-30BE-EB64-1DB2-BFC8A4A29604}"/>
              </a:ext>
            </a:extLst>
          </p:cNvPr>
          <p:cNvSpPr/>
          <p:nvPr/>
        </p:nvSpPr>
        <p:spPr>
          <a:xfrm rot="10800000">
            <a:off x="9084943" y="6184053"/>
            <a:ext cx="424817" cy="223520"/>
          </a:xfrm>
          <a:prstGeom prst="rightArrow">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0013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C443D2-6AF0-6849-511C-CB42F965BE31}"/>
              </a:ext>
            </a:extLst>
          </p:cNvPr>
          <p:cNvSpPr>
            <a:spLocks noGrp="1"/>
          </p:cNvSpPr>
          <p:nvPr>
            <p:ph type="title"/>
          </p:nvPr>
        </p:nvSpPr>
        <p:spPr/>
        <p:txBody>
          <a:bodyPr/>
          <a:lstStyle/>
          <a:p>
            <a:r>
              <a:rPr lang="en-US" altLang="zh-CN" dirty="0" err="1"/>
              <a:t>Upsample</a:t>
            </a:r>
            <a:r>
              <a:rPr lang="en-US" altLang="zh-CN" dirty="0"/>
              <a:t> result</a:t>
            </a:r>
            <a:endParaRPr lang="zh-CN" altLang="en-US" dirty="0"/>
          </a:p>
        </p:txBody>
      </p:sp>
      <p:pic>
        <p:nvPicPr>
          <p:cNvPr id="15" name="图片 14">
            <a:extLst>
              <a:ext uri="{FF2B5EF4-FFF2-40B4-BE49-F238E27FC236}">
                <a16:creationId xmlns:a16="http://schemas.microsoft.com/office/drawing/2014/main" id="{0EE5B525-C9A2-3D14-BF7B-47024A027F40}"/>
              </a:ext>
            </a:extLst>
          </p:cNvPr>
          <p:cNvPicPr>
            <a:picLocks noChangeAspect="1"/>
          </p:cNvPicPr>
          <p:nvPr/>
        </p:nvPicPr>
        <p:blipFill>
          <a:blip r:embed="rId3"/>
          <a:stretch>
            <a:fillRect/>
          </a:stretch>
        </p:blipFill>
        <p:spPr>
          <a:xfrm>
            <a:off x="6690817" y="922303"/>
            <a:ext cx="3774844" cy="2346906"/>
          </a:xfrm>
          <a:prstGeom prst="rect">
            <a:avLst/>
          </a:prstGeom>
        </p:spPr>
      </p:pic>
      <p:sp>
        <p:nvSpPr>
          <p:cNvPr id="17" name="矩形: 圆角 16">
            <a:extLst>
              <a:ext uri="{FF2B5EF4-FFF2-40B4-BE49-F238E27FC236}">
                <a16:creationId xmlns:a16="http://schemas.microsoft.com/office/drawing/2014/main" id="{398A0C9E-493D-83CB-81C6-CB4633E5193F}"/>
              </a:ext>
            </a:extLst>
          </p:cNvPr>
          <p:cNvSpPr/>
          <p:nvPr/>
        </p:nvSpPr>
        <p:spPr>
          <a:xfrm>
            <a:off x="2479183" y="4108361"/>
            <a:ext cx="45719" cy="70833"/>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28AAFBFE-805D-F6BF-E5C6-C1EC1203A9CE}"/>
              </a:ext>
            </a:extLst>
          </p:cNvPr>
          <p:cNvGrpSpPr/>
          <p:nvPr/>
        </p:nvGrpSpPr>
        <p:grpSpPr>
          <a:xfrm>
            <a:off x="6342202" y="3700294"/>
            <a:ext cx="5397784" cy="3016859"/>
            <a:chOff x="6288060" y="3694063"/>
            <a:chExt cx="5397784" cy="3016859"/>
          </a:xfrm>
        </p:grpSpPr>
        <p:pic>
          <p:nvPicPr>
            <p:cNvPr id="21" name="图片 20">
              <a:extLst>
                <a:ext uri="{FF2B5EF4-FFF2-40B4-BE49-F238E27FC236}">
                  <a16:creationId xmlns:a16="http://schemas.microsoft.com/office/drawing/2014/main" id="{9D50AD58-AD96-278A-8242-799FAC9A227F}"/>
                </a:ext>
              </a:extLst>
            </p:cNvPr>
            <p:cNvPicPr>
              <a:picLocks noChangeAspect="1"/>
            </p:cNvPicPr>
            <p:nvPr/>
          </p:nvPicPr>
          <p:blipFill>
            <a:blip r:embed="rId4"/>
            <a:stretch>
              <a:fillRect/>
            </a:stretch>
          </p:blipFill>
          <p:spPr>
            <a:xfrm>
              <a:off x="6505170" y="3694063"/>
              <a:ext cx="5180674" cy="3016859"/>
            </a:xfrm>
            <a:prstGeom prst="rect">
              <a:avLst/>
            </a:prstGeom>
          </p:spPr>
        </p:pic>
        <p:sp>
          <p:nvSpPr>
            <p:cNvPr id="22" name="文本框 21">
              <a:extLst>
                <a:ext uri="{FF2B5EF4-FFF2-40B4-BE49-F238E27FC236}">
                  <a16:creationId xmlns:a16="http://schemas.microsoft.com/office/drawing/2014/main" id="{3E931FA2-70F3-D777-619C-4CEA8A768881}"/>
                </a:ext>
              </a:extLst>
            </p:cNvPr>
            <p:cNvSpPr txBox="1"/>
            <p:nvPr/>
          </p:nvSpPr>
          <p:spPr>
            <a:xfrm rot="16200000">
              <a:off x="5613194" y="5006233"/>
              <a:ext cx="1626731" cy="276999"/>
            </a:xfrm>
            <a:prstGeom prst="rect">
              <a:avLst/>
            </a:prstGeom>
            <a:noFill/>
          </p:spPr>
          <p:txBody>
            <a:bodyPr wrap="square" rtlCol="0">
              <a:spAutoFit/>
            </a:bodyPr>
            <a:lstStyle/>
            <a:p>
              <a:pPr algn="l"/>
              <a:r>
                <a:rPr lang="en-US" altLang="zh-CN" sz="1200" dirty="0">
                  <a:solidFill>
                    <a:schemeClr val="bg1"/>
                  </a:solidFill>
                </a:rPr>
                <a:t>Average PCC value</a:t>
              </a:r>
              <a:endParaRPr lang="zh-CN" altLang="en-US" sz="1200" dirty="0">
                <a:solidFill>
                  <a:schemeClr val="bg1"/>
                </a:solidFill>
              </a:endParaRPr>
            </a:p>
          </p:txBody>
        </p:sp>
      </p:grpSp>
      <p:pic>
        <p:nvPicPr>
          <p:cNvPr id="4" name="图片 3">
            <a:extLst>
              <a:ext uri="{FF2B5EF4-FFF2-40B4-BE49-F238E27FC236}">
                <a16:creationId xmlns:a16="http://schemas.microsoft.com/office/drawing/2014/main" id="{C4AA193E-E445-1B30-60A4-A2F44E78D5ED}"/>
              </a:ext>
            </a:extLst>
          </p:cNvPr>
          <p:cNvPicPr>
            <a:picLocks noChangeAspect="1"/>
          </p:cNvPicPr>
          <p:nvPr/>
        </p:nvPicPr>
        <p:blipFill>
          <a:blip r:embed="rId5"/>
          <a:stretch>
            <a:fillRect/>
          </a:stretch>
        </p:blipFill>
        <p:spPr>
          <a:xfrm>
            <a:off x="84221" y="2113880"/>
            <a:ext cx="5899986" cy="2978986"/>
          </a:xfrm>
          <a:prstGeom prst="rect">
            <a:avLst/>
          </a:prstGeom>
        </p:spPr>
      </p:pic>
      <p:sp>
        <p:nvSpPr>
          <p:cNvPr id="6" name="文本框 5">
            <a:extLst>
              <a:ext uri="{FF2B5EF4-FFF2-40B4-BE49-F238E27FC236}">
                <a16:creationId xmlns:a16="http://schemas.microsoft.com/office/drawing/2014/main" id="{67657C57-20AA-ED22-70BE-BF74F7756F74}"/>
              </a:ext>
            </a:extLst>
          </p:cNvPr>
          <p:cNvSpPr txBox="1"/>
          <p:nvPr/>
        </p:nvSpPr>
        <p:spPr>
          <a:xfrm>
            <a:off x="216569" y="1449425"/>
            <a:ext cx="5522494" cy="646331"/>
          </a:xfrm>
          <a:prstGeom prst="rect">
            <a:avLst/>
          </a:prstGeom>
          <a:noFill/>
        </p:spPr>
        <p:txBody>
          <a:bodyPr wrap="square" rtlCol="0">
            <a:spAutoFit/>
          </a:bodyPr>
          <a:lstStyle/>
          <a:p>
            <a:pPr algn="l"/>
            <a:r>
              <a:rPr lang="en-US" altLang="zh-CN" dirty="0">
                <a:solidFill>
                  <a:schemeClr val="bg1"/>
                </a:solidFill>
              </a:rPr>
              <a:t>Relationship between sparsity and prediction score</a:t>
            </a:r>
          </a:p>
          <a:p>
            <a:pPr algn="l"/>
            <a:r>
              <a:rPr lang="en-US" altLang="zh-CN" dirty="0">
                <a:solidFill>
                  <a:schemeClr val="bg1"/>
                </a:solidFill>
              </a:rPr>
              <a:t>By Tangram:</a:t>
            </a:r>
            <a:endParaRPr lang="zh-CN" altLang="en-US" dirty="0">
              <a:solidFill>
                <a:schemeClr val="bg1"/>
              </a:solidFill>
            </a:endParaRPr>
          </a:p>
        </p:txBody>
      </p:sp>
    </p:spTree>
    <p:extLst>
      <p:ext uri="{BB962C8B-B14F-4D97-AF65-F5344CB8AC3E}">
        <p14:creationId xmlns:p14="http://schemas.microsoft.com/office/powerpoint/2010/main" val="2722519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661EE0-DBC6-7A46-C76C-A94B38A7EAC2}"/>
              </a:ext>
            </a:extLst>
          </p:cNvPr>
          <p:cNvSpPr>
            <a:spLocks noGrp="1"/>
          </p:cNvSpPr>
          <p:nvPr>
            <p:ph type="title"/>
          </p:nvPr>
        </p:nvSpPr>
        <p:spPr/>
        <p:txBody>
          <a:bodyPr/>
          <a:lstStyle/>
          <a:p>
            <a:r>
              <a:rPr lang="en-US" altLang="zh-CN" dirty="0" err="1"/>
              <a:t>Downsample</a:t>
            </a:r>
            <a:r>
              <a:rPr lang="en-US" altLang="zh-CN" dirty="0"/>
              <a:t> </a:t>
            </a:r>
            <a:endParaRPr lang="zh-CN" altLang="en-US" dirty="0"/>
          </a:p>
        </p:txBody>
      </p:sp>
      <p:graphicFrame>
        <p:nvGraphicFramePr>
          <p:cNvPr id="4" name="表格 3">
            <a:extLst>
              <a:ext uri="{FF2B5EF4-FFF2-40B4-BE49-F238E27FC236}">
                <a16:creationId xmlns:a16="http://schemas.microsoft.com/office/drawing/2014/main" id="{2339838F-6A72-496A-CCCC-00B8174D1DE8}"/>
              </a:ext>
            </a:extLst>
          </p:cNvPr>
          <p:cNvGraphicFramePr>
            <a:graphicFrameLocks noGrp="1"/>
          </p:cNvGraphicFramePr>
          <p:nvPr>
            <p:extLst>
              <p:ext uri="{D42A27DB-BD31-4B8C-83A1-F6EECF244321}">
                <p14:modId xmlns:p14="http://schemas.microsoft.com/office/powerpoint/2010/main" val="1410400270"/>
              </p:ext>
            </p:extLst>
          </p:nvPr>
        </p:nvGraphicFramePr>
        <p:xfrm>
          <a:off x="457733" y="1569717"/>
          <a:ext cx="7266546" cy="1463040"/>
        </p:xfrm>
        <a:graphic>
          <a:graphicData uri="http://schemas.openxmlformats.org/drawingml/2006/table">
            <a:tbl>
              <a:tblPr firstRow="1" bandRow="1">
                <a:tableStyleId>{D7AC3CCA-C797-4891-BE02-D94E43425B78}</a:tableStyleId>
              </a:tblPr>
              <a:tblGrid>
                <a:gridCol w="1038078">
                  <a:extLst>
                    <a:ext uri="{9D8B030D-6E8A-4147-A177-3AD203B41FA5}">
                      <a16:colId xmlns:a16="http://schemas.microsoft.com/office/drawing/2014/main" val="2161487502"/>
                    </a:ext>
                  </a:extLst>
                </a:gridCol>
                <a:gridCol w="1038078">
                  <a:extLst>
                    <a:ext uri="{9D8B030D-6E8A-4147-A177-3AD203B41FA5}">
                      <a16:colId xmlns:a16="http://schemas.microsoft.com/office/drawing/2014/main" val="3190269071"/>
                    </a:ext>
                  </a:extLst>
                </a:gridCol>
                <a:gridCol w="1038078">
                  <a:extLst>
                    <a:ext uri="{9D8B030D-6E8A-4147-A177-3AD203B41FA5}">
                      <a16:colId xmlns:a16="http://schemas.microsoft.com/office/drawing/2014/main" val="2448948216"/>
                    </a:ext>
                  </a:extLst>
                </a:gridCol>
                <a:gridCol w="1038078">
                  <a:extLst>
                    <a:ext uri="{9D8B030D-6E8A-4147-A177-3AD203B41FA5}">
                      <a16:colId xmlns:a16="http://schemas.microsoft.com/office/drawing/2014/main" val="3108290680"/>
                    </a:ext>
                  </a:extLst>
                </a:gridCol>
                <a:gridCol w="577096">
                  <a:extLst>
                    <a:ext uri="{9D8B030D-6E8A-4147-A177-3AD203B41FA5}">
                      <a16:colId xmlns:a16="http://schemas.microsoft.com/office/drawing/2014/main" val="493979046"/>
                    </a:ext>
                  </a:extLst>
                </a:gridCol>
                <a:gridCol w="1195266">
                  <a:extLst>
                    <a:ext uri="{9D8B030D-6E8A-4147-A177-3AD203B41FA5}">
                      <a16:colId xmlns:a16="http://schemas.microsoft.com/office/drawing/2014/main" val="3675959377"/>
                    </a:ext>
                  </a:extLst>
                </a:gridCol>
                <a:gridCol w="1341872">
                  <a:extLst>
                    <a:ext uri="{9D8B030D-6E8A-4147-A177-3AD203B41FA5}">
                      <a16:colId xmlns:a16="http://schemas.microsoft.com/office/drawing/2014/main" val="2818442744"/>
                    </a:ext>
                  </a:extLst>
                </a:gridCol>
              </a:tblGrid>
              <a:tr h="303042">
                <a:tc>
                  <a:txBody>
                    <a:bodyPr/>
                    <a:lstStyle/>
                    <a:p>
                      <a:endParaRPr lang="zh-CN" altLang="en-US" dirty="0"/>
                    </a:p>
                  </a:txBody>
                  <a:tcPr>
                    <a:noFill/>
                  </a:tcPr>
                </a:tc>
                <a:tc>
                  <a:txBody>
                    <a:bodyPr/>
                    <a:lstStyle/>
                    <a:p>
                      <a:r>
                        <a:rPr lang="en-US" altLang="zh-CN" dirty="0"/>
                        <a:t>Gene1</a:t>
                      </a:r>
                      <a:endParaRPr lang="zh-CN" altLang="en-US" dirty="0"/>
                    </a:p>
                  </a:txBody>
                  <a:tcPr>
                    <a:solidFill>
                      <a:schemeClr val="accent4">
                        <a:lumMod val="40000"/>
                        <a:lumOff val="60000"/>
                      </a:schemeClr>
                    </a:solidFill>
                  </a:tcPr>
                </a:tc>
                <a:tc>
                  <a:txBody>
                    <a:bodyPr/>
                    <a:lstStyle/>
                    <a:p>
                      <a:r>
                        <a:rPr lang="en-US" altLang="zh-CN" dirty="0"/>
                        <a:t>Gene2 </a:t>
                      </a:r>
                      <a:endParaRPr lang="zh-CN" altLang="en-US" dirty="0"/>
                    </a:p>
                  </a:txBody>
                  <a:tcPr>
                    <a:solidFill>
                      <a:schemeClr val="accent4">
                        <a:lumMod val="40000"/>
                        <a:lumOff val="60000"/>
                      </a:schemeClr>
                    </a:solidFill>
                  </a:tcPr>
                </a:tc>
                <a:tc>
                  <a:txBody>
                    <a:bodyPr/>
                    <a:lstStyle/>
                    <a:p>
                      <a:r>
                        <a:rPr lang="en-US" altLang="zh-CN" dirty="0"/>
                        <a:t>Gene3</a:t>
                      </a:r>
                      <a:endParaRPr lang="zh-CN" altLang="en-US" dirty="0"/>
                    </a:p>
                  </a:txBody>
                  <a:tcPr>
                    <a:solidFill>
                      <a:schemeClr val="accent4">
                        <a:lumMod val="40000"/>
                        <a:lumOff val="60000"/>
                      </a:schemeClr>
                    </a:solidFill>
                  </a:tcPr>
                </a:tc>
                <a:tc>
                  <a:txBody>
                    <a:bodyPr/>
                    <a:lstStyle/>
                    <a:p>
                      <a:r>
                        <a:rPr lang="en-US" altLang="zh-CN" dirty="0"/>
                        <a:t>…</a:t>
                      </a:r>
                      <a:endParaRPr lang="zh-CN" altLang="en-US" dirty="0"/>
                    </a:p>
                  </a:txBody>
                  <a:tcPr>
                    <a:solidFill>
                      <a:schemeClr val="accent4">
                        <a:lumMod val="40000"/>
                        <a:lumOff val="60000"/>
                      </a:schemeClr>
                    </a:solidFill>
                  </a:tcPr>
                </a:tc>
                <a:tc>
                  <a:txBody>
                    <a:bodyPr/>
                    <a:lstStyle/>
                    <a:p>
                      <a:r>
                        <a:rPr lang="en-US" altLang="zh-CN" dirty="0"/>
                        <a:t>Gene999</a:t>
                      </a:r>
                      <a:endParaRPr lang="zh-CN" altLang="en-US" dirty="0"/>
                    </a:p>
                  </a:txBody>
                  <a:tcPr>
                    <a:solidFill>
                      <a:schemeClr val="accent4">
                        <a:lumMod val="40000"/>
                        <a:lumOff val="60000"/>
                      </a:schemeClr>
                    </a:solidFill>
                  </a:tcPr>
                </a:tc>
                <a:tc>
                  <a:txBody>
                    <a:bodyPr/>
                    <a:lstStyle/>
                    <a:p>
                      <a:r>
                        <a:rPr lang="en-US" altLang="zh-CN" dirty="0"/>
                        <a:t>Gene1000 </a:t>
                      </a:r>
                      <a:endParaRPr lang="zh-CN" altLang="en-US" dirty="0"/>
                    </a:p>
                  </a:txBody>
                  <a:tcPr>
                    <a:solidFill>
                      <a:schemeClr val="accent4">
                        <a:lumMod val="40000"/>
                        <a:lumOff val="60000"/>
                      </a:schemeClr>
                    </a:solidFill>
                  </a:tcPr>
                </a:tc>
                <a:extLst>
                  <a:ext uri="{0D108BD9-81ED-4DB2-BD59-A6C34878D82A}">
                    <a16:rowId xmlns:a16="http://schemas.microsoft.com/office/drawing/2014/main" val="2159055631"/>
                  </a:ext>
                </a:extLst>
              </a:tr>
              <a:tr h="303042">
                <a:tc>
                  <a:txBody>
                    <a:bodyPr/>
                    <a:lstStyle/>
                    <a:p>
                      <a:r>
                        <a:rPr lang="en-US" altLang="zh-CN" dirty="0"/>
                        <a:t>Spot1 </a:t>
                      </a:r>
                      <a:endParaRPr lang="zh-CN" altLang="en-US" dirty="0"/>
                    </a:p>
                  </a:txBody>
                  <a:tcPr>
                    <a:solidFill>
                      <a:schemeClr val="accent1">
                        <a:lumMod val="40000"/>
                        <a:lumOff val="60000"/>
                      </a:schemeClr>
                    </a:solid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endParaRPr lang="zh-CN" altLang="en-US" dirty="0"/>
                    </a:p>
                  </a:txBody>
                  <a:tcPr>
                    <a:noFill/>
                  </a:tcPr>
                </a:tc>
                <a:tc>
                  <a:txBody>
                    <a:bodyPr/>
                    <a:lstStyle/>
                    <a:p>
                      <a:r>
                        <a:rPr lang="en-US" altLang="zh-CN" dirty="0"/>
                        <a:t>3</a:t>
                      </a:r>
                      <a:endParaRPr lang="zh-CN" altLang="en-US" dirty="0"/>
                    </a:p>
                  </a:txBody>
                  <a:tcPr>
                    <a:noFill/>
                  </a:tcPr>
                </a:tc>
                <a:tc>
                  <a:txBody>
                    <a:bodyPr/>
                    <a:lstStyle/>
                    <a:p>
                      <a:r>
                        <a:rPr lang="en-US" altLang="zh-CN" dirty="0"/>
                        <a:t>0</a:t>
                      </a:r>
                      <a:endParaRPr lang="zh-CN" altLang="en-US" dirty="0"/>
                    </a:p>
                  </a:txBody>
                  <a:tcPr>
                    <a:noFill/>
                  </a:tcPr>
                </a:tc>
                <a:extLst>
                  <a:ext uri="{0D108BD9-81ED-4DB2-BD59-A6C34878D82A}">
                    <a16:rowId xmlns:a16="http://schemas.microsoft.com/office/drawing/2014/main" val="2581465964"/>
                  </a:ext>
                </a:extLst>
              </a:tr>
              <a:tr h="303042">
                <a:tc>
                  <a:txBody>
                    <a:bodyPr/>
                    <a:lstStyle/>
                    <a:p>
                      <a:r>
                        <a:rPr lang="en-US" altLang="zh-CN" dirty="0"/>
                        <a:t>…</a:t>
                      </a:r>
                      <a:endParaRPr lang="zh-CN" altLang="en-US" dirty="0"/>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2970435178"/>
                  </a:ext>
                </a:extLst>
              </a:tr>
              <a:tr h="303042">
                <a:tc>
                  <a:txBody>
                    <a:bodyPr/>
                    <a:lstStyle/>
                    <a:p>
                      <a:r>
                        <a:rPr lang="en-US" altLang="zh-CN" dirty="0"/>
                        <a:t>spot524</a:t>
                      </a:r>
                      <a:endParaRPr lang="zh-CN" altLang="en-US" dirty="0"/>
                    </a:p>
                  </a:txBody>
                  <a:tcPr>
                    <a:solidFill>
                      <a:schemeClr val="accent1">
                        <a:lumMod val="40000"/>
                        <a:lumOff val="60000"/>
                      </a:schemeClr>
                    </a:solid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tc>
                  <a:txBody>
                    <a:bodyPr/>
                    <a:lstStyle/>
                    <a:p>
                      <a:endParaRPr lang="zh-CN" altLang="en-US" dirty="0"/>
                    </a:p>
                  </a:txBody>
                  <a:tcPr>
                    <a:noFill/>
                  </a:tcPr>
                </a:tc>
                <a:tc>
                  <a:txBody>
                    <a:bodyPr/>
                    <a:lstStyle/>
                    <a:p>
                      <a:r>
                        <a:rPr lang="en-US" altLang="zh-CN" dirty="0"/>
                        <a:t>0</a:t>
                      </a:r>
                      <a:endParaRPr lang="zh-CN" altLang="en-US" dirty="0"/>
                    </a:p>
                  </a:txBody>
                  <a:tcPr>
                    <a:noFill/>
                  </a:tcPr>
                </a:tc>
                <a:tc>
                  <a:txBody>
                    <a:bodyPr/>
                    <a:lstStyle/>
                    <a:p>
                      <a:r>
                        <a:rPr lang="en-US" altLang="zh-CN" dirty="0"/>
                        <a:t>0</a:t>
                      </a:r>
                      <a:endParaRPr lang="zh-CN" altLang="en-US" dirty="0"/>
                    </a:p>
                  </a:txBody>
                  <a:tcPr>
                    <a:noFill/>
                  </a:tcPr>
                </a:tc>
                <a:extLst>
                  <a:ext uri="{0D108BD9-81ED-4DB2-BD59-A6C34878D82A}">
                    <a16:rowId xmlns:a16="http://schemas.microsoft.com/office/drawing/2014/main" val="918119320"/>
                  </a:ext>
                </a:extLst>
              </a:tr>
            </a:tbl>
          </a:graphicData>
        </a:graphic>
      </p:graphicFrame>
      <p:sp>
        <p:nvSpPr>
          <p:cNvPr id="5" name="箭头: 下 4">
            <a:extLst>
              <a:ext uri="{FF2B5EF4-FFF2-40B4-BE49-F238E27FC236}">
                <a16:creationId xmlns:a16="http://schemas.microsoft.com/office/drawing/2014/main" id="{42C4331C-DF6D-2C95-1C9E-426CDCEF8ABB}"/>
              </a:ext>
            </a:extLst>
          </p:cNvPr>
          <p:cNvSpPr/>
          <p:nvPr/>
        </p:nvSpPr>
        <p:spPr>
          <a:xfrm>
            <a:off x="3727670" y="3156994"/>
            <a:ext cx="244699" cy="45720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6" name="文本框 5">
            <a:extLst>
              <a:ext uri="{FF2B5EF4-FFF2-40B4-BE49-F238E27FC236}">
                <a16:creationId xmlns:a16="http://schemas.microsoft.com/office/drawing/2014/main" id="{9F07364A-5585-BE57-C17F-13D6B1300C62}"/>
              </a:ext>
            </a:extLst>
          </p:cNvPr>
          <p:cNvSpPr txBox="1"/>
          <p:nvPr/>
        </p:nvSpPr>
        <p:spPr>
          <a:xfrm>
            <a:off x="4091006" y="3156994"/>
            <a:ext cx="4436620" cy="369332"/>
          </a:xfrm>
          <a:prstGeom prst="rect">
            <a:avLst/>
          </a:prstGeom>
          <a:noFill/>
        </p:spPr>
        <p:txBody>
          <a:bodyPr wrap="square" rtlCol="0">
            <a:spAutoFit/>
          </a:bodyPr>
          <a:lstStyle/>
          <a:p>
            <a:pPr algn="l"/>
            <a:r>
              <a:rPr lang="en-US" altLang="zh-CN" dirty="0">
                <a:solidFill>
                  <a:schemeClr val="bg1"/>
                </a:solidFill>
              </a:rPr>
              <a:t>Interpolate by kriging and IDW /only IDW</a:t>
            </a:r>
            <a:endParaRPr lang="zh-CN" altLang="en-US" dirty="0">
              <a:solidFill>
                <a:schemeClr val="bg1"/>
              </a:solidFill>
            </a:endParaRPr>
          </a:p>
        </p:txBody>
      </p:sp>
      <p:graphicFrame>
        <p:nvGraphicFramePr>
          <p:cNvPr id="7" name="表格 6">
            <a:extLst>
              <a:ext uri="{FF2B5EF4-FFF2-40B4-BE49-F238E27FC236}">
                <a16:creationId xmlns:a16="http://schemas.microsoft.com/office/drawing/2014/main" id="{ED21D7D4-2009-8054-9940-3816D77BD8E5}"/>
              </a:ext>
            </a:extLst>
          </p:cNvPr>
          <p:cNvGraphicFramePr>
            <a:graphicFrameLocks noGrp="1"/>
          </p:cNvGraphicFramePr>
          <p:nvPr>
            <p:extLst>
              <p:ext uri="{D42A27DB-BD31-4B8C-83A1-F6EECF244321}">
                <p14:modId xmlns:p14="http://schemas.microsoft.com/office/powerpoint/2010/main" val="4012957428"/>
              </p:ext>
            </p:extLst>
          </p:nvPr>
        </p:nvGraphicFramePr>
        <p:xfrm>
          <a:off x="457733" y="3965187"/>
          <a:ext cx="7266546" cy="1463040"/>
        </p:xfrm>
        <a:graphic>
          <a:graphicData uri="http://schemas.openxmlformats.org/drawingml/2006/table">
            <a:tbl>
              <a:tblPr firstRow="1" bandRow="1">
                <a:tableStyleId>{D7AC3CCA-C797-4891-BE02-D94E43425B78}</a:tableStyleId>
              </a:tblPr>
              <a:tblGrid>
                <a:gridCol w="1038078">
                  <a:extLst>
                    <a:ext uri="{9D8B030D-6E8A-4147-A177-3AD203B41FA5}">
                      <a16:colId xmlns:a16="http://schemas.microsoft.com/office/drawing/2014/main" val="2676588356"/>
                    </a:ext>
                  </a:extLst>
                </a:gridCol>
                <a:gridCol w="1038078">
                  <a:extLst>
                    <a:ext uri="{9D8B030D-6E8A-4147-A177-3AD203B41FA5}">
                      <a16:colId xmlns:a16="http://schemas.microsoft.com/office/drawing/2014/main" val="3804152023"/>
                    </a:ext>
                  </a:extLst>
                </a:gridCol>
                <a:gridCol w="1038078">
                  <a:extLst>
                    <a:ext uri="{9D8B030D-6E8A-4147-A177-3AD203B41FA5}">
                      <a16:colId xmlns:a16="http://schemas.microsoft.com/office/drawing/2014/main" val="2778618093"/>
                    </a:ext>
                  </a:extLst>
                </a:gridCol>
                <a:gridCol w="1038078">
                  <a:extLst>
                    <a:ext uri="{9D8B030D-6E8A-4147-A177-3AD203B41FA5}">
                      <a16:colId xmlns:a16="http://schemas.microsoft.com/office/drawing/2014/main" val="3766809869"/>
                    </a:ext>
                  </a:extLst>
                </a:gridCol>
                <a:gridCol w="577096">
                  <a:extLst>
                    <a:ext uri="{9D8B030D-6E8A-4147-A177-3AD203B41FA5}">
                      <a16:colId xmlns:a16="http://schemas.microsoft.com/office/drawing/2014/main" val="3427443618"/>
                    </a:ext>
                  </a:extLst>
                </a:gridCol>
                <a:gridCol w="1195266">
                  <a:extLst>
                    <a:ext uri="{9D8B030D-6E8A-4147-A177-3AD203B41FA5}">
                      <a16:colId xmlns:a16="http://schemas.microsoft.com/office/drawing/2014/main" val="703855647"/>
                    </a:ext>
                  </a:extLst>
                </a:gridCol>
                <a:gridCol w="1341872">
                  <a:extLst>
                    <a:ext uri="{9D8B030D-6E8A-4147-A177-3AD203B41FA5}">
                      <a16:colId xmlns:a16="http://schemas.microsoft.com/office/drawing/2014/main" val="3295550431"/>
                    </a:ext>
                  </a:extLst>
                </a:gridCol>
              </a:tblGrid>
              <a:tr h="303042">
                <a:tc>
                  <a:txBody>
                    <a:bodyPr/>
                    <a:lstStyle/>
                    <a:p>
                      <a:endParaRPr lang="zh-CN" altLang="en-US" dirty="0"/>
                    </a:p>
                  </a:txBody>
                  <a:tcPr>
                    <a:noFill/>
                  </a:tcPr>
                </a:tc>
                <a:tc>
                  <a:txBody>
                    <a:bodyPr/>
                    <a:lstStyle/>
                    <a:p>
                      <a:r>
                        <a:rPr lang="en-US" altLang="zh-CN" dirty="0"/>
                        <a:t>Gene1</a:t>
                      </a:r>
                      <a:endParaRPr lang="zh-CN" altLang="en-US" dirty="0"/>
                    </a:p>
                  </a:txBody>
                  <a:tcPr>
                    <a:solidFill>
                      <a:schemeClr val="accent4">
                        <a:lumMod val="40000"/>
                        <a:lumOff val="60000"/>
                      </a:schemeClr>
                    </a:solidFill>
                  </a:tcPr>
                </a:tc>
                <a:tc>
                  <a:txBody>
                    <a:bodyPr/>
                    <a:lstStyle/>
                    <a:p>
                      <a:r>
                        <a:rPr lang="en-US" altLang="zh-CN" dirty="0"/>
                        <a:t>Gene2 </a:t>
                      </a:r>
                      <a:endParaRPr lang="zh-CN" altLang="en-US" dirty="0"/>
                    </a:p>
                  </a:txBody>
                  <a:tcPr>
                    <a:solidFill>
                      <a:schemeClr val="accent4">
                        <a:lumMod val="40000"/>
                        <a:lumOff val="60000"/>
                      </a:schemeClr>
                    </a:solidFill>
                  </a:tcPr>
                </a:tc>
                <a:tc>
                  <a:txBody>
                    <a:bodyPr/>
                    <a:lstStyle/>
                    <a:p>
                      <a:r>
                        <a:rPr lang="en-US" altLang="zh-CN" dirty="0"/>
                        <a:t>Gene3</a:t>
                      </a:r>
                      <a:endParaRPr lang="zh-CN" altLang="en-US" dirty="0"/>
                    </a:p>
                  </a:txBody>
                  <a:tcPr>
                    <a:solidFill>
                      <a:schemeClr val="accent4">
                        <a:lumMod val="40000"/>
                        <a:lumOff val="60000"/>
                      </a:schemeClr>
                    </a:solidFill>
                  </a:tcPr>
                </a:tc>
                <a:tc>
                  <a:txBody>
                    <a:bodyPr/>
                    <a:lstStyle/>
                    <a:p>
                      <a:r>
                        <a:rPr lang="en-US" altLang="zh-CN" dirty="0"/>
                        <a:t>…</a:t>
                      </a:r>
                      <a:endParaRPr lang="zh-CN" altLang="en-US" dirty="0"/>
                    </a:p>
                  </a:txBody>
                  <a:tcPr>
                    <a:solidFill>
                      <a:schemeClr val="accent4">
                        <a:lumMod val="40000"/>
                        <a:lumOff val="60000"/>
                      </a:schemeClr>
                    </a:solidFill>
                  </a:tcPr>
                </a:tc>
                <a:tc>
                  <a:txBody>
                    <a:bodyPr/>
                    <a:lstStyle/>
                    <a:p>
                      <a:r>
                        <a:rPr lang="en-US" altLang="zh-CN" dirty="0"/>
                        <a:t>Gene999</a:t>
                      </a:r>
                      <a:endParaRPr lang="zh-CN" altLang="en-US" dirty="0"/>
                    </a:p>
                  </a:txBody>
                  <a:tcPr>
                    <a:solidFill>
                      <a:schemeClr val="accent4">
                        <a:lumMod val="40000"/>
                        <a:lumOff val="60000"/>
                      </a:schemeClr>
                    </a:solidFill>
                  </a:tcPr>
                </a:tc>
                <a:tc>
                  <a:txBody>
                    <a:bodyPr/>
                    <a:lstStyle/>
                    <a:p>
                      <a:r>
                        <a:rPr lang="en-US" altLang="zh-CN" dirty="0"/>
                        <a:t>Gene1000 </a:t>
                      </a:r>
                      <a:endParaRPr lang="zh-CN" altLang="en-US" dirty="0"/>
                    </a:p>
                  </a:txBody>
                  <a:tcPr>
                    <a:solidFill>
                      <a:schemeClr val="accent4">
                        <a:lumMod val="40000"/>
                        <a:lumOff val="60000"/>
                      </a:schemeClr>
                    </a:solidFill>
                  </a:tcPr>
                </a:tc>
                <a:extLst>
                  <a:ext uri="{0D108BD9-81ED-4DB2-BD59-A6C34878D82A}">
                    <a16:rowId xmlns:a16="http://schemas.microsoft.com/office/drawing/2014/main" val="2756214409"/>
                  </a:ext>
                </a:extLst>
              </a:tr>
              <a:tr h="303042">
                <a:tc>
                  <a:txBody>
                    <a:bodyPr/>
                    <a:lstStyle/>
                    <a:p>
                      <a:r>
                        <a:rPr lang="en-US" altLang="zh-CN" dirty="0"/>
                        <a:t>Spot1 </a:t>
                      </a:r>
                      <a:endParaRPr lang="zh-CN" altLang="en-US" dirty="0"/>
                    </a:p>
                  </a:txBody>
                  <a:tcPr>
                    <a:solidFill>
                      <a:schemeClr val="accent1">
                        <a:lumMod val="40000"/>
                        <a:lumOff val="60000"/>
                      </a:schemeClr>
                    </a:solidFill>
                  </a:tcPr>
                </a:tc>
                <a:tc>
                  <a:txBody>
                    <a:bodyPr/>
                    <a:lstStyle/>
                    <a:p>
                      <a:r>
                        <a:rPr lang="en-US" altLang="zh-CN" dirty="0">
                          <a:solidFill>
                            <a:srgbClr val="0070C0"/>
                          </a:solidFill>
                        </a:rPr>
                        <a:t>0</a:t>
                      </a:r>
                      <a:endParaRPr lang="zh-CN" altLang="en-US" dirty="0">
                        <a:solidFill>
                          <a:srgbClr val="0070C0"/>
                        </a:solidFill>
                      </a:endParaRPr>
                    </a:p>
                  </a:txBody>
                  <a:tcPr>
                    <a:noFill/>
                  </a:tcPr>
                </a:tc>
                <a:tc>
                  <a:txBody>
                    <a:bodyPr/>
                    <a:lstStyle/>
                    <a:p>
                      <a:r>
                        <a:rPr lang="en-US" altLang="zh-CN" dirty="0">
                          <a:solidFill>
                            <a:srgbClr val="0070C0"/>
                          </a:solidFill>
                        </a:rPr>
                        <a:t>0</a:t>
                      </a:r>
                      <a:endParaRPr lang="zh-CN" altLang="en-US" dirty="0">
                        <a:solidFill>
                          <a:srgbClr val="0070C0"/>
                        </a:solidFill>
                      </a:endParaRPr>
                    </a:p>
                  </a:txBody>
                  <a:tcPr>
                    <a:noFill/>
                  </a:tcPr>
                </a:tc>
                <a:tc>
                  <a:txBody>
                    <a:bodyPr/>
                    <a:lstStyle/>
                    <a:p>
                      <a:r>
                        <a:rPr lang="en-US" altLang="zh-CN" dirty="0">
                          <a:solidFill>
                            <a:srgbClr val="0070C0"/>
                          </a:solidFill>
                        </a:rPr>
                        <a:t>0</a:t>
                      </a:r>
                      <a:endParaRPr lang="zh-CN" altLang="en-US" dirty="0">
                        <a:solidFill>
                          <a:srgbClr val="0070C0"/>
                        </a:solidFill>
                      </a:endParaRPr>
                    </a:p>
                  </a:txBody>
                  <a:tcPr>
                    <a:noFill/>
                  </a:tcPr>
                </a:tc>
                <a:tc>
                  <a:txBody>
                    <a:bodyPr/>
                    <a:lstStyle/>
                    <a:p>
                      <a:endParaRPr lang="zh-CN" altLang="en-US" dirty="0"/>
                    </a:p>
                  </a:txBody>
                  <a:tcPr>
                    <a:noFill/>
                  </a:tcPr>
                </a:tc>
                <a:tc>
                  <a:txBody>
                    <a:bodyPr/>
                    <a:lstStyle/>
                    <a:p>
                      <a:r>
                        <a:rPr lang="en-US" altLang="zh-CN" dirty="0">
                          <a:solidFill>
                            <a:srgbClr val="FF0000"/>
                          </a:solidFill>
                        </a:rPr>
                        <a:t>2.84</a:t>
                      </a:r>
                      <a:endParaRPr lang="zh-CN" altLang="en-US" dirty="0">
                        <a:solidFill>
                          <a:srgbClr val="FF0000"/>
                        </a:solidFill>
                      </a:endParaRPr>
                    </a:p>
                  </a:txBody>
                  <a:tcPr>
                    <a:noFill/>
                  </a:tcPr>
                </a:tc>
                <a:tc>
                  <a:txBody>
                    <a:bodyPr/>
                    <a:lstStyle/>
                    <a:p>
                      <a:r>
                        <a:rPr lang="en-US" altLang="zh-CN" dirty="0">
                          <a:solidFill>
                            <a:srgbClr val="FF0000"/>
                          </a:solidFill>
                        </a:rPr>
                        <a:t>0.31</a:t>
                      </a:r>
                      <a:endParaRPr lang="zh-CN" altLang="en-US" dirty="0">
                        <a:solidFill>
                          <a:srgbClr val="FF0000"/>
                        </a:solidFill>
                      </a:endParaRPr>
                    </a:p>
                  </a:txBody>
                  <a:tcPr>
                    <a:noFill/>
                  </a:tcPr>
                </a:tc>
                <a:extLst>
                  <a:ext uri="{0D108BD9-81ED-4DB2-BD59-A6C34878D82A}">
                    <a16:rowId xmlns:a16="http://schemas.microsoft.com/office/drawing/2014/main" val="602309982"/>
                  </a:ext>
                </a:extLst>
              </a:tr>
              <a:tr h="303042">
                <a:tc>
                  <a:txBody>
                    <a:bodyPr/>
                    <a:lstStyle/>
                    <a:p>
                      <a:r>
                        <a:rPr lang="en-US" altLang="zh-CN" dirty="0"/>
                        <a:t>…</a:t>
                      </a:r>
                      <a:endParaRPr lang="zh-CN" altLang="en-US" dirty="0"/>
                    </a:p>
                  </a:txBody>
                  <a:tcPr>
                    <a:solidFill>
                      <a:schemeClr val="accent1">
                        <a:lumMod val="40000"/>
                        <a:lumOff val="60000"/>
                      </a:schemeClr>
                    </a:solidFill>
                  </a:tcPr>
                </a:tc>
                <a:tc>
                  <a:txBody>
                    <a:bodyPr/>
                    <a:lstStyle/>
                    <a:p>
                      <a:endParaRPr lang="zh-CN" altLang="en-US" dirty="0">
                        <a:solidFill>
                          <a:srgbClr val="0070C0"/>
                        </a:solidFill>
                      </a:endParaRPr>
                    </a:p>
                  </a:txBody>
                  <a:tcPr>
                    <a:noFill/>
                  </a:tcPr>
                </a:tc>
                <a:tc>
                  <a:txBody>
                    <a:bodyPr/>
                    <a:lstStyle/>
                    <a:p>
                      <a:endParaRPr lang="zh-CN" altLang="en-US" dirty="0">
                        <a:solidFill>
                          <a:srgbClr val="0070C0"/>
                        </a:solidFill>
                      </a:endParaRPr>
                    </a:p>
                  </a:txBody>
                  <a:tcPr>
                    <a:noFill/>
                  </a:tcPr>
                </a:tc>
                <a:tc>
                  <a:txBody>
                    <a:bodyPr/>
                    <a:lstStyle/>
                    <a:p>
                      <a:endParaRPr lang="zh-CN" altLang="en-US" dirty="0">
                        <a:solidFill>
                          <a:srgbClr val="0070C0"/>
                        </a:solidFill>
                      </a:endParaRPr>
                    </a:p>
                  </a:txBody>
                  <a:tcPr>
                    <a:noFill/>
                  </a:tcPr>
                </a:tc>
                <a:tc>
                  <a:txBody>
                    <a:bodyPr/>
                    <a:lstStyle/>
                    <a:p>
                      <a:endParaRPr lang="zh-CN" altLang="en-US" dirty="0"/>
                    </a:p>
                  </a:txBody>
                  <a:tcPr>
                    <a:noFill/>
                  </a:tcPr>
                </a:tc>
                <a:tc>
                  <a:txBody>
                    <a:bodyPr/>
                    <a:lstStyle/>
                    <a:p>
                      <a:endParaRPr lang="zh-CN" altLang="en-US" dirty="0">
                        <a:solidFill>
                          <a:srgbClr val="FF0000"/>
                        </a:solidFill>
                      </a:endParaRPr>
                    </a:p>
                  </a:txBody>
                  <a:tcPr>
                    <a:noFill/>
                  </a:tcPr>
                </a:tc>
                <a:tc>
                  <a:txBody>
                    <a:bodyPr/>
                    <a:lstStyle/>
                    <a:p>
                      <a:endParaRPr lang="zh-CN" altLang="en-US" dirty="0">
                        <a:solidFill>
                          <a:srgbClr val="FF0000"/>
                        </a:solidFill>
                      </a:endParaRPr>
                    </a:p>
                  </a:txBody>
                  <a:tcPr>
                    <a:noFill/>
                  </a:tcPr>
                </a:tc>
                <a:extLst>
                  <a:ext uri="{0D108BD9-81ED-4DB2-BD59-A6C34878D82A}">
                    <a16:rowId xmlns:a16="http://schemas.microsoft.com/office/drawing/2014/main" val="4229815523"/>
                  </a:ext>
                </a:extLst>
              </a:tr>
              <a:tr h="303042">
                <a:tc>
                  <a:txBody>
                    <a:bodyPr/>
                    <a:lstStyle/>
                    <a:p>
                      <a:r>
                        <a:rPr lang="en-US" altLang="zh-CN" dirty="0"/>
                        <a:t>spot524</a:t>
                      </a:r>
                      <a:endParaRPr lang="zh-CN" altLang="en-US" dirty="0"/>
                    </a:p>
                  </a:txBody>
                  <a:tcPr>
                    <a:solidFill>
                      <a:schemeClr val="accent1">
                        <a:lumMod val="40000"/>
                        <a:lumOff val="60000"/>
                      </a:schemeClr>
                    </a:solidFill>
                  </a:tcPr>
                </a:tc>
                <a:tc>
                  <a:txBody>
                    <a:bodyPr/>
                    <a:lstStyle/>
                    <a:p>
                      <a:r>
                        <a:rPr lang="en-US" altLang="zh-CN" dirty="0">
                          <a:solidFill>
                            <a:srgbClr val="0070C0"/>
                          </a:solidFill>
                        </a:rPr>
                        <a:t>0</a:t>
                      </a:r>
                      <a:endParaRPr lang="zh-CN" altLang="en-US" dirty="0">
                        <a:solidFill>
                          <a:srgbClr val="0070C0"/>
                        </a:solidFill>
                      </a:endParaRPr>
                    </a:p>
                  </a:txBody>
                  <a:tcPr>
                    <a:noFill/>
                  </a:tcPr>
                </a:tc>
                <a:tc>
                  <a:txBody>
                    <a:bodyPr/>
                    <a:lstStyle/>
                    <a:p>
                      <a:r>
                        <a:rPr lang="en-US" altLang="zh-CN" dirty="0">
                          <a:solidFill>
                            <a:srgbClr val="0070C0"/>
                          </a:solidFill>
                        </a:rPr>
                        <a:t>0</a:t>
                      </a:r>
                      <a:endParaRPr lang="zh-CN" altLang="en-US" dirty="0">
                        <a:solidFill>
                          <a:srgbClr val="0070C0"/>
                        </a:solidFill>
                      </a:endParaRPr>
                    </a:p>
                  </a:txBody>
                  <a:tcPr>
                    <a:noFill/>
                  </a:tcPr>
                </a:tc>
                <a:tc>
                  <a:txBody>
                    <a:bodyPr/>
                    <a:lstStyle/>
                    <a:p>
                      <a:r>
                        <a:rPr lang="en-US" altLang="zh-CN" dirty="0">
                          <a:solidFill>
                            <a:srgbClr val="0070C0"/>
                          </a:solidFill>
                        </a:rPr>
                        <a:t>0</a:t>
                      </a:r>
                      <a:endParaRPr lang="zh-CN" altLang="en-US" dirty="0">
                        <a:solidFill>
                          <a:srgbClr val="0070C0"/>
                        </a:solidFill>
                      </a:endParaRPr>
                    </a:p>
                  </a:txBody>
                  <a:tcPr>
                    <a:noFill/>
                  </a:tcPr>
                </a:tc>
                <a:tc>
                  <a:txBody>
                    <a:bodyPr/>
                    <a:lstStyle/>
                    <a:p>
                      <a:endParaRPr lang="zh-CN" altLang="en-US" dirty="0"/>
                    </a:p>
                  </a:txBody>
                  <a:tcPr>
                    <a:noFill/>
                  </a:tcPr>
                </a:tc>
                <a:tc>
                  <a:txBody>
                    <a:bodyPr/>
                    <a:lstStyle/>
                    <a:p>
                      <a:r>
                        <a:rPr lang="en-US" altLang="zh-CN" dirty="0">
                          <a:solidFill>
                            <a:srgbClr val="FF0000"/>
                          </a:solidFill>
                        </a:rPr>
                        <a:t>0.03</a:t>
                      </a:r>
                      <a:endParaRPr lang="zh-CN" altLang="en-US" dirty="0">
                        <a:solidFill>
                          <a:srgbClr val="FF0000"/>
                        </a:solidFill>
                      </a:endParaRPr>
                    </a:p>
                  </a:txBody>
                  <a:tcPr>
                    <a:noFill/>
                  </a:tcPr>
                </a:tc>
                <a:tc>
                  <a:txBody>
                    <a:bodyPr/>
                    <a:lstStyle/>
                    <a:p>
                      <a:r>
                        <a:rPr lang="en-US" altLang="zh-CN" dirty="0">
                          <a:solidFill>
                            <a:srgbClr val="FF0000"/>
                          </a:solidFill>
                        </a:rPr>
                        <a:t>0.16</a:t>
                      </a:r>
                      <a:endParaRPr lang="zh-CN" altLang="en-US" dirty="0">
                        <a:solidFill>
                          <a:srgbClr val="FF0000"/>
                        </a:solidFill>
                      </a:endParaRPr>
                    </a:p>
                  </a:txBody>
                  <a:tcPr>
                    <a:noFill/>
                  </a:tcPr>
                </a:tc>
                <a:extLst>
                  <a:ext uri="{0D108BD9-81ED-4DB2-BD59-A6C34878D82A}">
                    <a16:rowId xmlns:a16="http://schemas.microsoft.com/office/drawing/2014/main" val="1588876451"/>
                  </a:ext>
                </a:extLst>
              </a:tr>
            </a:tbl>
          </a:graphicData>
        </a:graphic>
      </p:graphicFrame>
      <p:sp>
        <p:nvSpPr>
          <p:cNvPr id="10" name="右大括号 9">
            <a:extLst>
              <a:ext uri="{FF2B5EF4-FFF2-40B4-BE49-F238E27FC236}">
                <a16:creationId xmlns:a16="http://schemas.microsoft.com/office/drawing/2014/main" id="{D2AB2A76-7FA7-ABCC-DB6D-00F9931AA28F}"/>
              </a:ext>
            </a:extLst>
          </p:cNvPr>
          <p:cNvSpPr/>
          <p:nvPr/>
        </p:nvSpPr>
        <p:spPr>
          <a:xfrm rot="5400000">
            <a:off x="3073170" y="4033569"/>
            <a:ext cx="403181" cy="3168201"/>
          </a:xfrm>
          <a:prstGeom prst="rightBrace">
            <a:avLst>
              <a:gd name="adj1" fmla="val 8333"/>
              <a:gd name="adj2" fmla="val 46416"/>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A012006-FB55-7931-AC88-3CFDB0420FF7}"/>
              </a:ext>
            </a:extLst>
          </p:cNvPr>
          <p:cNvSpPr txBox="1"/>
          <p:nvPr/>
        </p:nvSpPr>
        <p:spPr>
          <a:xfrm>
            <a:off x="5186202" y="5921046"/>
            <a:ext cx="3290552" cy="369332"/>
          </a:xfrm>
          <a:prstGeom prst="rect">
            <a:avLst/>
          </a:prstGeom>
          <a:noFill/>
        </p:spPr>
        <p:txBody>
          <a:bodyPr wrap="square" rtlCol="0">
            <a:spAutoFit/>
          </a:bodyPr>
          <a:lstStyle/>
          <a:p>
            <a:pPr algn="l"/>
            <a:r>
              <a:rPr lang="en-US" altLang="zh-CN" dirty="0">
                <a:solidFill>
                  <a:schemeClr val="bg1"/>
                </a:solidFill>
              </a:rPr>
              <a:t>200 genes by </a:t>
            </a:r>
            <a:r>
              <a:rPr lang="en-US" altLang="zh-CN" dirty="0">
                <a:solidFill>
                  <a:srgbClr val="FF0000"/>
                </a:solidFill>
              </a:rPr>
              <a:t>kriging</a:t>
            </a:r>
            <a:endParaRPr lang="zh-CN" altLang="en-US" dirty="0">
              <a:solidFill>
                <a:srgbClr val="FF0000"/>
              </a:solidFill>
            </a:endParaRPr>
          </a:p>
        </p:txBody>
      </p:sp>
      <p:sp>
        <p:nvSpPr>
          <p:cNvPr id="12" name="右大括号 11">
            <a:extLst>
              <a:ext uri="{FF2B5EF4-FFF2-40B4-BE49-F238E27FC236}">
                <a16:creationId xmlns:a16="http://schemas.microsoft.com/office/drawing/2014/main" id="{3C8A4053-3196-2A98-9E39-A8709EE2EDAB}"/>
              </a:ext>
            </a:extLst>
          </p:cNvPr>
          <p:cNvSpPr/>
          <p:nvPr/>
        </p:nvSpPr>
        <p:spPr>
          <a:xfrm rot="5400000">
            <a:off x="6030350" y="4497146"/>
            <a:ext cx="438860" cy="2301023"/>
          </a:xfrm>
          <a:prstGeom prst="rightBrace">
            <a:avLst>
              <a:gd name="adj1" fmla="val 8333"/>
              <a:gd name="adj2" fmla="val 46416"/>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6797751-7BBD-3601-CF64-54AA4B9F2A79}"/>
              </a:ext>
            </a:extLst>
          </p:cNvPr>
          <p:cNvSpPr txBox="1"/>
          <p:nvPr/>
        </p:nvSpPr>
        <p:spPr>
          <a:xfrm>
            <a:off x="2204743" y="5921046"/>
            <a:ext cx="3290552" cy="369332"/>
          </a:xfrm>
          <a:prstGeom prst="rect">
            <a:avLst/>
          </a:prstGeom>
          <a:noFill/>
        </p:spPr>
        <p:txBody>
          <a:bodyPr wrap="square" rtlCol="0">
            <a:spAutoFit/>
          </a:bodyPr>
          <a:lstStyle/>
          <a:p>
            <a:pPr algn="l"/>
            <a:r>
              <a:rPr lang="en-US" altLang="zh-CN" dirty="0">
                <a:solidFill>
                  <a:schemeClr val="bg1"/>
                </a:solidFill>
              </a:rPr>
              <a:t>800 genes by </a:t>
            </a:r>
            <a:r>
              <a:rPr lang="en-US" altLang="zh-CN" dirty="0">
                <a:solidFill>
                  <a:srgbClr val="0070C0"/>
                </a:solidFill>
              </a:rPr>
              <a:t>IDW</a:t>
            </a:r>
            <a:r>
              <a:rPr lang="en-US" altLang="zh-CN" dirty="0">
                <a:solidFill>
                  <a:schemeClr val="bg1"/>
                </a:solidFill>
              </a:rPr>
              <a:t> </a:t>
            </a:r>
            <a:endParaRPr lang="zh-CN" altLang="en-US" dirty="0">
              <a:solidFill>
                <a:schemeClr val="bg1"/>
              </a:solidFill>
            </a:endParaRPr>
          </a:p>
        </p:txBody>
      </p:sp>
      <p:sp>
        <p:nvSpPr>
          <p:cNvPr id="9" name="文本框 8">
            <a:extLst>
              <a:ext uri="{FF2B5EF4-FFF2-40B4-BE49-F238E27FC236}">
                <a16:creationId xmlns:a16="http://schemas.microsoft.com/office/drawing/2014/main" id="{1BEFED96-AADE-2DB4-6E63-3ACFEA9DB2B1}"/>
              </a:ext>
            </a:extLst>
          </p:cNvPr>
          <p:cNvSpPr txBox="1"/>
          <p:nvPr/>
        </p:nvSpPr>
        <p:spPr>
          <a:xfrm>
            <a:off x="8695836" y="443457"/>
            <a:ext cx="2868579" cy="369332"/>
          </a:xfrm>
          <a:prstGeom prst="rect">
            <a:avLst/>
          </a:prstGeom>
          <a:noFill/>
        </p:spPr>
        <p:txBody>
          <a:bodyPr wrap="square" rtlCol="0">
            <a:spAutoFit/>
          </a:bodyPr>
          <a:lstStyle/>
          <a:p>
            <a:pPr algn="l"/>
            <a:r>
              <a:rPr lang="en-US" altLang="zh-CN" dirty="0">
                <a:solidFill>
                  <a:schemeClr val="bg1"/>
                </a:solidFill>
              </a:rPr>
              <a:t>Raw data processing:</a:t>
            </a:r>
            <a:endParaRPr lang="zh-CN" altLang="en-US" dirty="0">
              <a:solidFill>
                <a:schemeClr val="bg1"/>
              </a:solidFill>
            </a:endParaRPr>
          </a:p>
        </p:txBody>
      </p:sp>
      <p:cxnSp>
        <p:nvCxnSpPr>
          <p:cNvPr id="16" name="直接连接符 15">
            <a:extLst>
              <a:ext uri="{FF2B5EF4-FFF2-40B4-BE49-F238E27FC236}">
                <a16:creationId xmlns:a16="http://schemas.microsoft.com/office/drawing/2014/main" id="{2576A0B6-B39E-8A2A-8D46-ACCC36DCCEDD}"/>
              </a:ext>
            </a:extLst>
          </p:cNvPr>
          <p:cNvCxnSpPr>
            <a:cxnSpLocks/>
          </p:cNvCxnSpPr>
          <p:nvPr/>
        </p:nvCxnSpPr>
        <p:spPr>
          <a:xfrm flipV="1">
            <a:off x="8059717" y="762274"/>
            <a:ext cx="691430" cy="240157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7" name="表格 16">
            <a:extLst>
              <a:ext uri="{FF2B5EF4-FFF2-40B4-BE49-F238E27FC236}">
                <a16:creationId xmlns:a16="http://schemas.microsoft.com/office/drawing/2014/main" id="{96A15E63-1C38-1852-C2B2-C4FD27DC5DA2}"/>
              </a:ext>
            </a:extLst>
          </p:cNvPr>
          <p:cNvGraphicFramePr>
            <a:graphicFrameLocks noGrp="1"/>
          </p:cNvGraphicFramePr>
          <p:nvPr>
            <p:extLst>
              <p:ext uri="{D42A27DB-BD31-4B8C-83A1-F6EECF244321}">
                <p14:modId xmlns:p14="http://schemas.microsoft.com/office/powerpoint/2010/main" val="2138294276"/>
              </p:ext>
            </p:extLst>
          </p:nvPr>
        </p:nvGraphicFramePr>
        <p:xfrm>
          <a:off x="9044821" y="936410"/>
          <a:ext cx="2531695" cy="1449618"/>
        </p:xfrm>
        <a:graphic>
          <a:graphicData uri="http://schemas.openxmlformats.org/drawingml/2006/table">
            <a:tbl>
              <a:tblPr firstRow="1" bandRow="1">
                <a:tableStyleId>{D7AC3CCA-C797-4891-BE02-D94E43425B78}</a:tableStyleId>
              </a:tblPr>
              <a:tblGrid>
                <a:gridCol w="695232">
                  <a:extLst>
                    <a:ext uri="{9D8B030D-6E8A-4147-A177-3AD203B41FA5}">
                      <a16:colId xmlns:a16="http://schemas.microsoft.com/office/drawing/2014/main" val="1675302929"/>
                    </a:ext>
                  </a:extLst>
                </a:gridCol>
                <a:gridCol w="474134">
                  <a:extLst>
                    <a:ext uri="{9D8B030D-6E8A-4147-A177-3AD203B41FA5}">
                      <a16:colId xmlns:a16="http://schemas.microsoft.com/office/drawing/2014/main" val="4001123437"/>
                    </a:ext>
                  </a:extLst>
                </a:gridCol>
                <a:gridCol w="474133">
                  <a:extLst>
                    <a:ext uri="{9D8B030D-6E8A-4147-A177-3AD203B41FA5}">
                      <a16:colId xmlns:a16="http://schemas.microsoft.com/office/drawing/2014/main" val="2975152956"/>
                    </a:ext>
                  </a:extLst>
                </a:gridCol>
                <a:gridCol w="888196">
                  <a:extLst>
                    <a:ext uri="{9D8B030D-6E8A-4147-A177-3AD203B41FA5}">
                      <a16:colId xmlns:a16="http://schemas.microsoft.com/office/drawing/2014/main" val="887172178"/>
                    </a:ext>
                  </a:extLst>
                </a:gridCol>
              </a:tblGrid>
              <a:tr h="319115">
                <a:tc>
                  <a:txBody>
                    <a:bodyPr/>
                    <a:lstStyle/>
                    <a:p>
                      <a:endParaRPr lang="zh-CN" altLang="en-US" dirty="0"/>
                    </a:p>
                  </a:txBody>
                  <a:tcPr>
                    <a:noFill/>
                  </a:tcPr>
                </a:tc>
                <a:tc>
                  <a:txBody>
                    <a:bodyPr/>
                    <a:lstStyle/>
                    <a:p>
                      <a:r>
                        <a:rPr lang="en-US" altLang="zh-CN" sz="1400" dirty="0"/>
                        <a:t>X </a:t>
                      </a:r>
                      <a:endParaRPr lang="zh-CN" altLang="en-US" sz="1400" dirty="0"/>
                    </a:p>
                  </a:txBody>
                  <a:tcPr>
                    <a:solidFill>
                      <a:schemeClr val="accent5">
                        <a:lumMod val="40000"/>
                        <a:lumOff val="60000"/>
                      </a:schemeClr>
                    </a:solidFill>
                  </a:tcPr>
                </a:tc>
                <a:tc>
                  <a:txBody>
                    <a:bodyPr/>
                    <a:lstStyle/>
                    <a:p>
                      <a:r>
                        <a:rPr lang="en-US" altLang="zh-CN" sz="1400" dirty="0"/>
                        <a:t>Y </a:t>
                      </a:r>
                      <a:endParaRPr lang="zh-CN" altLang="en-US" sz="1400" dirty="0"/>
                    </a:p>
                  </a:txBody>
                  <a:tcPr>
                    <a:solidFill>
                      <a:schemeClr val="accent5">
                        <a:lumMod val="40000"/>
                        <a:lumOff val="60000"/>
                      </a:schemeClr>
                    </a:solidFill>
                  </a:tcPr>
                </a:tc>
                <a:tc>
                  <a:txBody>
                    <a:bodyPr/>
                    <a:lstStyle/>
                    <a:p>
                      <a:r>
                        <a:rPr lang="en-US" altLang="zh-CN" sz="1200" dirty="0"/>
                        <a:t>Gene999 </a:t>
                      </a:r>
                      <a:endParaRPr lang="zh-CN" altLang="en-US" sz="1200" dirty="0"/>
                    </a:p>
                  </a:txBody>
                  <a:tcPr>
                    <a:solidFill>
                      <a:schemeClr val="accent4">
                        <a:lumMod val="40000"/>
                        <a:lumOff val="60000"/>
                      </a:schemeClr>
                    </a:solidFill>
                  </a:tcPr>
                </a:tc>
                <a:extLst>
                  <a:ext uri="{0D108BD9-81ED-4DB2-BD59-A6C34878D82A}">
                    <a16:rowId xmlns:a16="http://schemas.microsoft.com/office/drawing/2014/main" val="2358218607"/>
                  </a:ext>
                </a:extLst>
              </a:tr>
              <a:tr h="388312">
                <a:tc>
                  <a:txBody>
                    <a:bodyPr/>
                    <a:lstStyle/>
                    <a:p>
                      <a:r>
                        <a:rPr lang="en-US" altLang="zh-CN" sz="1200" dirty="0"/>
                        <a:t>spot1</a:t>
                      </a:r>
                      <a:endParaRPr lang="zh-CN" altLang="en-US" sz="1200" dirty="0"/>
                    </a:p>
                  </a:txBody>
                  <a:tcPr>
                    <a:solidFill>
                      <a:schemeClr val="accent1">
                        <a:lumMod val="40000"/>
                        <a:lumOff val="60000"/>
                      </a:schemeClr>
                    </a:solidFill>
                  </a:tcPr>
                </a:tc>
                <a:tc>
                  <a:txBody>
                    <a:bodyPr/>
                    <a:lstStyle/>
                    <a:p>
                      <a:r>
                        <a:rPr lang="en-US" altLang="zh-CN" sz="1200" dirty="0"/>
                        <a:t>201</a:t>
                      </a:r>
                      <a:endParaRPr lang="zh-CN" altLang="en-US" sz="1200" dirty="0"/>
                    </a:p>
                  </a:txBody>
                  <a:tcPr>
                    <a:noFill/>
                  </a:tcPr>
                </a:tc>
                <a:tc>
                  <a:txBody>
                    <a:bodyPr/>
                    <a:lstStyle/>
                    <a:p>
                      <a:r>
                        <a:rPr lang="en-US" altLang="zh-CN" sz="1200" dirty="0"/>
                        <a:t>405</a:t>
                      </a:r>
                      <a:endParaRPr lang="zh-CN" altLang="en-US" sz="1200" dirty="0"/>
                    </a:p>
                  </a:txBody>
                  <a:tcPr>
                    <a:noFill/>
                  </a:tcPr>
                </a:tc>
                <a:tc>
                  <a:txBody>
                    <a:bodyPr/>
                    <a:lstStyle/>
                    <a:p>
                      <a:r>
                        <a:rPr lang="en-US" altLang="zh-CN" sz="1200" dirty="0"/>
                        <a:t>3</a:t>
                      </a:r>
                      <a:endParaRPr lang="zh-CN" altLang="en-US" sz="1200" dirty="0"/>
                    </a:p>
                  </a:txBody>
                  <a:tcPr>
                    <a:noFill/>
                  </a:tcPr>
                </a:tc>
                <a:extLst>
                  <a:ext uri="{0D108BD9-81ED-4DB2-BD59-A6C34878D82A}">
                    <a16:rowId xmlns:a16="http://schemas.microsoft.com/office/drawing/2014/main" val="4192844520"/>
                  </a:ext>
                </a:extLst>
              </a:tr>
              <a:tr h="223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spot2</a:t>
                      </a:r>
                      <a:endParaRPr lang="zh-CN" altLang="en-US" sz="1200" dirty="0"/>
                    </a:p>
                  </a:txBody>
                  <a:tcPr>
                    <a:solidFill>
                      <a:schemeClr val="accent1">
                        <a:lumMod val="40000"/>
                        <a:lumOff val="60000"/>
                      </a:schemeClr>
                    </a:solidFill>
                  </a:tcPr>
                </a:tc>
                <a:tc>
                  <a:txBody>
                    <a:bodyPr/>
                    <a:lstStyle/>
                    <a:p>
                      <a:r>
                        <a:rPr lang="en-US" altLang="zh-CN" sz="1200" dirty="0"/>
                        <a:t>736</a:t>
                      </a:r>
                      <a:endParaRPr lang="zh-CN" altLang="en-US" sz="1200" dirty="0"/>
                    </a:p>
                  </a:txBody>
                  <a:tcPr>
                    <a:noFill/>
                  </a:tcPr>
                </a:tc>
                <a:tc>
                  <a:txBody>
                    <a:bodyPr/>
                    <a:lstStyle/>
                    <a:p>
                      <a:r>
                        <a:rPr lang="en-US" altLang="zh-CN" sz="1200" dirty="0"/>
                        <a:t>123</a:t>
                      </a:r>
                      <a:endParaRPr lang="zh-CN" altLang="en-US" sz="1200" dirty="0"/>
                    </a:p>
                  </a:txBody>
                  <a:tcPr>
                    <a:noFill/>
                  </a:tcPr>
                </a:tc>
                <a:tc>
                  <a:txBody>
                    <a:bodyPr/>
                    <a:lstStyle/>
                    <a:p>
                      <a:r>
                        <a:rPr lang="en-US" altLang="zh-CN" sz="1200" dirty="0"/>
                        <a:t>0</a:t>
                      </a:r>
                      <a:endParaRPr lang="zh-CN" altLang="en-US" sz="1200" dirty="0"/>
                    </a:p>
                  </a:txBody>
                  <a:tcPr>
                    <a:noFill/>
                  </a:tcPr>
                </a:tc>
                <a:extLst>
                  <a:ext uri="{0D108BD9-81ED-4DB2-BD59-A6C34878D82A}">
                    <a16:rowId xmlns:a16="http://schemas.microsoft.com/office/drawing/2014/main" val="2242079694"/>
                  </a:ext>
                </a:extLst>
              </a:tr>
              <a:tr h="421226">
                <a:tc>
                  <a:txBody>
                    <a:bodyPr/>
                    <a:lstStyle/>
                    <a:p>
                      <a:r>
                        <a:rPr lang="en-US" altLang="zh-CN" dirty="0"/>
                        <a:t>…</a:t>
                      </a:r>
                      <a:endParaRPr lang="zh-CN" altLang="en-US" dirty="0"/>
                    </a:p>
                  </a:txBody>
                  <a:tcPr>
                    <a:solidFill>
                      <a:schemeClr val="accent1">
                        <a:lumMod val="40000"/>
                        <a:lumOff val="60000"/>
                      </a:schemeClr>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203805302"/>
                  </a:ext>
                </a:extLst>
              </a:tr>
            </a:tbl>
          </a:graphicData>
        </a:graphic>
      </p:graphicFrame>
      <p:graphicFrame>
        <p:nvGraphicFramePr>
          <p:cNvPr id="18" name="表格 17">
            <a:extLst>
              <a:ext uri="{FF2B5EF4-FFF2-40B4-BE49-F238E27FC236}">
                <a16:creationId xmlns:a16="http://schemas.microsoft.com/office/drawing/2014/main" id="{FCFFFCA5-90AC-4228-F4B2-45F93A1EFC2D}"/>
              </a:ext>
            </a:extLst>
          </p:cNvPr>
          <p:cNvGraphicFramePr>
            <a:graphicFrameLocks noGrp="1"/>
          </p:cNvGraphicFramePr>
          <p:nvPr>
            <p:extLst>
              <p:ext uri="{D42A27DB-BD31-4B8C-83A1-F6EECF244321}">
                <p14:modId xmlns:p14="http://schemas.microsoft.com/office/powerpoint/2010/main" val="3442958049"/>
              </p:ext>
            </p:extLst>
          </p:nvPr>
        </p:nvGraphicFramePr>
        <p:xfrm>
          <a:off x="9044821" y="5196237"/>
          <a:ext cx="2531695" cy="1449618"/>
        </p:xfrm>
        <a:graphic>
          <a:graphicData uri="http://schemas.openxmlformats.org/drawingml/2006/table">
            <a:tbl>
              <a:tblPr firstRow="1" bandRow="1">
                <a:tableStyleId>{D7AC3CCA-C797-4891-BE02-D94E43425B78}</a:tableStyleId>
              </a:tblPr>
              <a:tblGrid>
                <a:gridCol w="661366">
                  <a:extLst>
                    <a:ext uri="{9D8B030D-6E8A-4147-A177-3AD203B41FA5}">
                      <a16:colId xmlns:a16="http://schemas.microsoft.com/office/drawing/2014/main" val="289990728"/>
                    </a:ext>
                  </a:extLst>
                </a:gridCol>
                <a:gridCol w="508000">
                  <a:extLst>
                    <a:ext uri="{9D8B030D-6E8A-4147-A177-3AD203B41FA5}">
                      <a16:colId xmlns:a16="http://schemas.microsoft.com/office/drawing/2014/main" val="813713909"/>
                    </a:ext>
                  </a:extLst>
                </a:gridCol>
                <a:gridCol w="501226">
                  <a:extLst>
                    <a:ext uri="{9D8B030D-6E8A-4147-A177-3AD203B41FA5}">
                      <a16:colId xmlns:a16="http://schemas.microsoft.com/office/drawing/2014/main" val="1429031372"/>
                    </a:ext>
                  </a:extLst>
                </a:gridCol>
                <a:gridCol w="861103">
                  <a:extLst>
                    <a:ext uri="{9D8B030D-6E8A-4147-A177-3AD203B41FA5}">
                      <a16:colId xmlns:a16="http://schemas.microsoft.com/office/drawing/2014/main" val="3841312727"/>
                    </a:ext>
                  </a:extLst>
                </a:gridCol>
              </a:tblGrid>
              <a:tr h="319115">
                <a:tc>
                  <a:txBody>
                    <a:bodyPr/>
                    <a:lstStyle/>
                    <a:p>
                      <a:endParaRPr lang="zh-CN" altLang="en-US" dirty="0"/>
                    </a:p>
                  </a:txBody>
                  <a:tcPr>
                    <a:noFill/>
                  </a:tcPr>
                </a:tc>
                <a:tc>
                  <a:txBody>
                    <a:bodyPr/>
                    <a:lstStyle/>
                    <a:p>
                      <a:r>
                        <a:rPr lang="en-US" altLang="zh-CN" sz="1400" dirty="0"/>
                        <a:t>X </a:t>
                      </a:r>
                      <a:endParaRPr lang="zh-CN" altLang="en-US" sz="1400" dirty="0"/>
                    </a:p>
                  </a:txBody>
                  <a:tcPr>
                    <a:solidFill>
                      <a:schemeClr val="accent5">
                        <a:lumMod val="40000"/>
                        <a:lumOff val="60000"/>
                      </a:schemeClr>
                    </a:solidFill>
                  </a:tcPr>
                </a:tc>
                <a:tc>
                  <a:txBody>
                    <a:bodyPr/>
                    <a:lstStyle/>
                    <a:p>
                      <a:r>
                        <a:rPr lang="en-US" altLang="zh-CN" sz="1400" dirty="0"/>
                        <a:t>Y </a:t>
                      </a:r>
                      <a:endParaRPr lang="zh-CN" altLang="en-US" sz="1400" dirty="0"/>
                    </a:p>
                  </a:txBody>
                  <a:tcPr>
                    <a:solidFill>
                      <a:schemeClr val="accent5">
                        <a:lumMod val="40000"/>
                        <a:lumOff val="60000"/>
                      </a:schemeClr>
                    </a:solidFill>
                  </a:tcPr>
                </a:tc>
                <a:tc>
                  <a:txBody>
                    <a:bodyPr/>
                    <a:lstStyle/>
                    <a:p>
                      <a:r>
                        <a:rPr lang="en-US" altLang="zh-CN" sz="1200" dirty="0"/>
                        <a:t>Gene999 </a:t>
                      </a:r>
                      <a:endParaRPr lang="zh-CN" altLang="en-US" sz="1200" dirty="0"/>
                    </a:p>
                  </a:txBody>
                  <a:tcPr>
                    <a:solidFill>
                      <a:schemeClr val="accent4">
                        <a:lumMod val="40000"/>
                        <a:lumOff val="60000"/>
                      </a:schemeClr>
                    </a:solidFill>
                  </a:tcPr>
                </a:tc>
                <a:extLst>
                  <a:ext uri="{0D108BD9-81ED-4DB2-BD59-A6C34878D82A}">
                    <a16:rowId xmlns:a16="http://schemas.microsoft.com/office/drawing/2014/main" val="1564096853"/>
                  </a:ext>
                </a:extLst>
              </a:tr>
              <a:tr h="388312">
                <a:tc>
                  <a:txBody>
                    <a:bodyPr/>
                    <a:lstStyle/>
                    <a:p>
                      <a:r>
                        <a:rPr lang="en-US" altLang="zh-CN" sz="1200" dirty="0"/>
                        <a:t>spot1</a:t>
                      </a:r>
                      <a:endParaRPr lang="zh-CN" altLang="en-US" sz="1200" dirty="0"/>
                    </a:p>
                  </a:txBody>
                  <a:tcPr>
                    <a:solidFill>
                      <a:schemeClr val="accent1">
                        <a:lumMod val="40000"/>
                        <a:lumOff val="60000"/>
                      </a:schemeClr>
                    </a:solidFill>
                  </a:tcPr>
                </a:tc>
                <a:tc>
                  <a:txBody>
                    <a:bodyPr/>
                    <a:lstStyle/>
                    <a:p>
                      <a:r>
                        <a:rPr lang="en-US" altLang="zh-CN" sz="1200" dirty="0"/>
                        <a:t>201</a:t>
                      </a:r>
                      <a:endParaRPr lang="zh-CN" altLang="en-US" sz="1200" dirty="0"/>
                    </a:p>
                  </a:txBody>
                  <a:tcPr>
                    <a:noFill/>
                  </a:tcPr>
                </a:tc>
                <a:tc>
                  <a:txBody>
                    <a:bodyPr/>
                    <a:lstStyle/>
                    <a:p>
                      <a:r>
                        <a:rPr lang="en-US" altLang="zh-CN" sz="1200" dirty="0"/>
                        <a:t>405</a:t>
                      </a:r>
                      <a:endParaRPr lang="zh-CN" altLang="en-US" sz="1200" dirty="0"/>
                    </a:p>
                  </a:txBody>
                  <a:tcPr>
                    <a:noFill/>
                  </a:tcPr>
                </a:tc>
                <a:tc>
                  <a:txBody>
                    <a:bodyPr/>
                    <a:lstStyle/>
                    <a:p>
                      <a:r>
                        <a:rPr lang="en-US" altLang="zh-CN" sz="1200" dirty="0"/>
                        <a:t>2.84</a:t>
                      </a:r>
                      <a:endParaRPr lang="zh-CN" altLang="en-US" sz="1200" dirty="0"/>
                    </a:p>
                  </a:txBody>
                  <a:tcPr>
                    <a:noFill/>
                  </a:tcPr>
                </a:tc>
                <a:extLst>
                  <a:ext uri="{0D108BD9-81ED-4DB2-BD59-A6C34878D82A}">
                    <a16:rowId xmlns:a16="http://schemas.microsoft.com/office/drawing/2014/main" val="3577675012"/>
                  </a:ext>
                </a:extLst>
              </a:tr>
              <a:tr h="223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spot2</a:t>
                      </a:r>
                      <a:endParaRPr lang="zh-CN" altLang="en-US" sz="1200" dirty="0"/>
                    </a:p>
                  </a:txBody>
                  <a:tcPr>
                    <a:solidFill>
                      <a:schemeClr val="accent1">
                        <a:lumMod val="40000"/>
                        <a:lumOff val="60000"/>
                      </a:schemeClr>
                    </a:solidFill>
                  </a:tcPr>
                </a:tc>
                <a:tc>
                  <a:txBody>
                    <a:bodyPr/>
                    <a:lstStyle/>
                    <a:p>
                      <a:r>
                        <a:rPr lang="en-US" altLang="zh-CN" sz="1200" dirty="0"/>
                        <a:t>736</a:t>
                      </a:r>
                      <a:endParaRPr lang="zh-CN" altLang="en-US" sz="1200" dirty="0"/>
                    </a:p>
                  </a:txBody>
                  <a:tcPr>
                    <a:noFill/>
                  </a:tcPr>
                </a:tc>
                <a:tc>
                  <a:txBody>
                    <a:bodyPr/>
                    <a:lstStyle/>
                    <a:p>
                      <a:r>
                        <a:rPr lang="en-US" altLang="zh-CN" sz="1200" dirty="0"/>
                        <a:t>123</a:t>
                      </a:r>
                      <a:endParaRPr lang="zh-CN" altLang="en-US" sz="1200" dirty="0"/>
                    </a:p>
                  </a:txBody>
                  <a:tcPr>
                    <a:noFill/>
                  </a:tcPr>
                </a:tc>
                <a:tc>
                  <a:txBody>
                    <a:bodyPr/>
                    <a:lstStyle/>
                    <a:p>
                      <a:r>
                        <a:rPr lang="en-US" altLang="zh-CN" sz="1200" dirty="0"/>
                        <a:t>0.03</a:t>
                      </a:r>
                      <a:endParaRPr lang="zh-CN" altLang="en-US" sz="1200" dirty="0"/>
                    </a:p>
                  </a:txBody>
                  <a:tcPr>
                    <a:noFill/>
                  </a:tcPr>
                </a:tc>
                <a:extLst>
                  <a:ext uri="{0D108BD9-81ED-4DB2-BD59-A6C34878D82A}">
                    <a16:rowId xmlns:a16="http://schemas.microsoft.com/office/drawing/2014/main" val="75464973"/>
                  </a:ext>
                </a:extLst>
              </a:tr>
              <a:tr h="421226">
                <a:tc>
                  <a:txBody>
                    <a:bodyPr/>
                    <a:lstStyle/>
                    <a:p>
                      <a:r>
                        <a:rPr lang="en-US" altLang="zh-CN" dirty="0"/>
                        <a:t>…</a:t>
                      </a:r>
                      <a:endParaRPr lang="zh-CN" altLang="en-US" dirty="0"/>
                    </a:p>
                  </a:txBody>
                  <a:tcPr>
                    <a:solidFill>
                      <a:schemeClr val="accent1">
                        <a:lumMod val="40000"/>
                        <a:lumOff val="60000"/>
                      </a:schemeClr>
                    </a:solidFill>
                  </a:tcPr>
                </a:tc>
                <a:tc>
                  <a:txBody>
                    <a:bodyPr/>
                    <a:lstStyle/>
                    <a:p>
                      <a:endParaRPr lang="zh-CN" altLang="en-US"/>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225926694"/>
                  </a:ext>
                </a:extLst>
              </a:tr>
            </a:tbl>
          </a:graphicData>
        </a:graphic>
      </p:graphicFrame>
      <p:sp>
        <p:nvSpPr>
          <p:cNvPr id="19" name="文本框 18">
            <a:extLst>
              <a:ext uri="{FF2B5EF4-FFF2-40B4-BE49-F238E27FC236}">
                <a16:creationId xmlns:a16="http://schemas.microsoft.com/office/drawing/2014/main" id="{35BD47AD-AF52-8750-EF60-04CE9E88DBC4}"/>
              </a:ext>
            </a:extLst>
          </p:cNvPr>
          <p:cNvSpPr txBox="1"/>
          <p:nvPr/>
        </p:nvSpPr>
        <p:spPr>
          <a:xfrm>
            <a:off x="8695835" y="2663425"/>
            <a:ext cx="2293739" cy="369332"/>
          </a:xfrm>
          <a:prstGeom prst="rect">
            <a:avLst/>
          </a:prstGeom>
          <a:noFill/>
        </p:spPr>
        <p:txBody>
          <a:bodyPr wrap="square" rtlCol="0">
            <a:spAutoFit/>
          </a:bodyPr>
          <a:lstStyle/>
          <a:p>
            <a:pPr algn="l"/>
            <a:r>
              <a:rPr lang="en-US" altLang="zh-CN" dirty="0">
                <a:solidFill>
                  <a:schemeClr val="bg1"/>
                </a:solidFill>
              </a:rPr>
              <a:t>Fit a kriging model:</a:t>
            </a:r>
            <a:endParaRPr lang="zh-CN" altLang="en-US" dirty="0">
              <a:solidFill>
                <a:schemeClr val="bg1"/>
              </a:solidFill>
            </a:endParaRPr>
          </a:p>
        </p:txBody>
      </p:sp>
      <p:pic>
        <p:nvPicPr>
          <p:cNvPr id="21" name="图片 20">
            <a:extLst>
              <a:ext uri="{FF2B5EF4-FFF2-40B4-BE49-F238E27FC236}">
                <a16:creationId xmlns:a16="http://schemas.microsoft.com/office/drawing/2014/main" id="{8A41A355-8998-C960-256D-F872991738FB}"/>
              </a:ext>
            </a:extLst>
          </p:cNvPr>
          <p:cNvPicPr>
            <a:picLocks noChangeAspect="1"/>
          </p:cNvPicPr>
          <p:nvPr/>
        </p:nvPicPr>
        <p:blipFill>
          <a:blip r:embed="rId3"/>
          <a:stretch>
            <a:fillRect/>
          </a:stretch>
        </p:blipFill>
        <p:spPr>
          <a:xfrm>
            <a:off x="9044821" y="3053200"/>
            <a:ext cx="2341155" cy="1612796"/>
          </a:xfrm>
          <a:prstGeom prst="rect">
            <a:avLst/>
          </a:prstGeom>
        </p:spPr>
      </p:pic>
      <p:sp>
        <p:nvSpPr>
          <p:cNvPr id="22" name="文本框 21">
            <a:extLst>
              <a:ext uri="{FF2B5EF4-FFF2-40B4-BE49-F238E27FC236}">
                <a16:creationId xmlns:a16="http://schemas.microsoft.com/office/drawing/2014/main" id="{CC425307-A29D-8E3E-4B14-61B338D014FB}"/>
              </a:ext>
            </a:extLst>
          </p:cNvPr>
          <p:cNvSpPr txBox="1"/>
          <p:nvPr/>
        </p:nvSpPr>
        <p:spPr>
          <a:xfrm>
            <a:off x="8695835" y="4719413"/>
            <a:ext cx="2961072" cy="369332"/>
          </a:xfrm>
          <a:prstGeom prst="rect">
            <a:avLst/>
          </a:prstGeom>
          <a:noFill/>
        </p:spPr>
        <p:txBody>
          <a:bodyPr wrap="square" rtlCol="0">
            <a:spAutoFit/>
          </a:bodyPr>
          <a:lstStyle/>
          <a:p>
            <a:pPr algn="l"/>
            <a:r>
              <a:rPr lang="en-US" altLang="zh-CN" dirty="0">
                <a:solidFill>
                  <a:schemeClr val="bg1"/>
                </a:solidFill>
              </a:rPr>
              <a:t>Predict by kriging/</a:t>
            </a:r>
            <a:r>
              <a:rPr lang="en-US" altLang="zh-CN" dirty="0" err="1">
                <a:solidFill>
                  <a:schemeClr val="bg1"/>
                </a:solidFill>
              </a:rPr>
              <a:t>idw</a:t>
            </a:r>
            <a:r>
              <a:rPr lang="en-US" altLang="zh-CN" dirty="0">
                <a:solidFill>
                  <a:schemeClr val="bg1"/>
                </a:solidFill>
              </a:rPr>
              <a:t>:</a:t>
            </a:r>
            <a:endParaRPr lang="zh-CN" altLang="en-US" dirty="0">
              <a:solidFill>
                <a:schemeClr val="bg1"/>
              </a:solidFill>
            </a:endParaRPr>
          </a:p>
        </p:txBody>
      </p:sp>
      <p:cxnSp>
        <p:nvCxnSpPr>
          <p:cNvPr id="23" name="直接连接符 22">
            <a:extLst>
              <a:ext uri="{FF2B5EF4-FFF2-40B4-BE49-F238E27FC236}">
                <a16:creationId xmlns:a16="http://schemas.microsoft.com/office/drawing/2014/main" id="{ED10A7B3-BA2F-40E9-35E5-B6C8296C3261}"/>
              </a:ext>
            </a:extLst>
          </p:cNvPr>
          <p:cNvCxnSpPr>
            <a:cxnSpLocks/>
          </p:cNvCxnSpPr>
          <p:nvPr/>
        </p:nvCxnSpPr>
        <p:spPr>
          <a:xfrm>
            <a:off x="8087360" y="3642357"/>
            <a:ext cx="663787" cy="2278689"/>
          </a:xfrm>
          <a:prstGeom prst="line">
            <a:avLst/>
          </a:prstGeom>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1691371-77E4-06B8-CE9C-678CD6CEB679}"/>
              </a:ext>
            </a:extLst>
          </p:cNvPr>
          <p:cNvSpPr txBox="1"/>
          <p:nvPr/>
        </p:nvSpPr>
        <p:spPr>
          <a:xfrm>
            <a:off x="257387" y="1198880"/>
            <a:ext cx="3108960" cy="369332"/>
          </a:xfrm>
          <a:prstGeom prst="rect">
            <a:avLst/>
          </a:prstGeom>
          <a:noFill/>
        </p:spPr>
        <p:txBody>
          <a:bodyPr wrap="square" rtlCol="0">
            <a:spAutoFit/>
          </a:bodyPr>
          <a:lstStyle/>
          <a:p>
            <a:pPr algn="l"/>
            <a:r>
              <a:rPr lang="en-US" altLang="zh-CN" dirty="0" err="1">
                <a:solidFill>
                  <a:schemeClr val="bg1"/>
                </a:solidFill>
              </a:rPr>
              <a:t>Downsampled</a:t>
            </a:r>
            <a:r>
              <a:rPr lang="en-US" altLang="zh-CN" dirty="0">
                <a:solidFill>
                  <a:schemeClr val="bg1"/>
                </a:solidFill>
              </a:rPr>
              <a:t> matrix:</a:t>
            </a:r>
            <a:endParaRPr lang="zh-CN" altLang="en-US" dirty="0">
              <a:solidFill>
                <a:schemeClr val="bg1"/>
              </a:solidFill>
            </a:endParaRPr>
          </a:p>
        </p:txBody>
      </p:sp>
      <p:cxnSp>
        <p:nvCxnSpPr>
          <p:cNvPr id="30" name="直接箭头连接符 29">
            <a:extLst>
              <a:ext uri="{FF2B5EF4-FFF2-40B4-BE49-F238E27FC236}">
                <a16:creationId xmlns:a16="http://schemas.microsoft.com/office/drawing/2014/main" id="{F644760A-FEE3-EED0-4A90-2080771A71F4}"/>
              </a:ext>
            </a:extLst>
          </p:cNvPr>
          <p:cNvCxnSpPr>
            <a:cxnSpLocks/>
          </p:cNvCxnSpPr>
          <p:nvPr/>
        </p:nvCxnSpPr>
        <p:spPr>
          <a:xfrm flipH="1">
            <a:off x="7579360" y="6089227"/>
            <a:ext cx="12463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文本框 32">
            <a:extLst>
              <a:ext uri="{FF2B5EF4-FFF2-40B4-BE49-F238E27FC236}">
                <a16:creationId xmlns:a16="http://schemas.microsoft.com/office/drawing/2014/main" id="{138E7DF8-3125-FF07-9ECF-DDEB3F4F8CF0}"/>
              </a:ext>
            </a:extLst>
          </p:cNvPr>
          <p:cNvSpPr txBox="1"/>
          <p:nvPr/>
        </p:nvSpPr>
        <p:spPr>
          <a:xfrm>
            <a:off x="7901898" y="5832377"/>
            <a:ext cx="572593" cy="307777"/>
          </a:xfrm>
          <a:prstGeom prst="rect">
            <a:avLst/>
          </a:prstGeom>
          <a:noFill/>
        </p:spPr>
        <p:txBody>
          <a:bodyPr wrap="none" rtlCol="0">
            <a:spAutoFit/>
          </a:bodyPr>
          <a:lstStyle/>
          <a:p>
            <a:pPr algn="l"/>
            <a:r>
              <a:rPr lang="en-US" altLang="zh-CN" sz="1400" dirty="0">
                <a:solidFill>
                  <a:schemeClr val="bg1"/>
                </a:solidFill>
              </a:rPr>
              <a:t>x200</a:t>
            </a:r>
            <a:endParaRPr lang="zh-CN" altLang="en-US" sz="1400" dirty="0">
              <a:solidFill>
                <a:schemeClr val="bg1"/>
              </a:solidFill>
            </a:endParaRPr>
          </a:p>
        </p:txBody>
      </p:sp>
    </p:spTree>
    <p:extLst>
      <p:ext uri="{BB962C8B-B14F-4D97-AF65-F5344CB8AC3E}">
        <p14:creationId xmlns:p14="http://schemas.microsoft.com/office/powerpoint/2010/main" val="1051548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0BF65-C84B-45C3-72CA-AFDA68851174}"/>
              </a:ext>
            </a:extLst>
          </p:cNvPr>
          <p:cNvSpPr>
            <a:spLocks noGrp="1"/>
          </p:cNvSpPr>
          <p:nvPr>
            <p:ph type="title"/>
          </p:nvPr>
        </p:nvSpPr>
        <p:spPr>
          <a:xfrm>
            <a:off x="593725" y="392806"/>
            <a:ext cx="3919684" cy="752769"/>
          </a:xfrm>
        </p:spPr>
        <p:txBody>
          <a:bodyPr rtlCol="0">
            <a:normAutofit/>
          </a:bodyPr>
          <a:lstStyle>
            <a:defPPr>
              <a:defRPr lang="zh-CN"/>
            </a:defPPr>
          </a:lstStyle>
          <a:p>
            <a:pPr rtl="0"/>
            <a:r>
              <a:rPr lang="en-US" altLang="zh-CN" dirty="0"/>
              <a:t>Content</a:t>
            </a:r>
            <a:endParaRPr lang="zh-CN" dirty="0"/>
          </a:p>
        </p:txBody>
      </p:sp>
      <p:sp>
        <p:nvSpPr>
          <p:cNvPr id="3" name="文本占位符 2">
            <a:extLst>
              <a:ext uri="{FF2B5EF4-FFF2-40B4-BE49-F238E27FC236}">
                <a16:creationId xmlns:a16="http://schemas.microsoft.com/office/drawing/2014/main" id="{3B8EBC2C-6DD7-5003-38EB-40753046FE8C}"/>
              </a:ext>
            </a:extLst>
          </p:cNvPr>
          <p:cNvSpPr>
            <a:spLocks noGrp="1"/>
          </p:cNvSpPr>
          <p:nvPr>
            <p:ph sz="quarter" idx="13"/>
          </p:nvPr>
        </p:nvSpPr>
        <p:spPr>
          <a:xfrm>
            <a:off x="593725" y="1733885"/>
            <a:ext cx="8949520" cy="3709987"/>
          </a:xfrm>
        </p:spPr>
        <p:txBody>
          <a:bodyPr tIns="457200" rtlCol="0">
            <a:normAutofit fontScale="92500" lnSpcReduction="20000"/>
          </a:bodyPr>
          <a:lstStyle>
            <a:defPPr>
              <a:defRPr lang="zh-CN"/>
            </a:defPPr>
          </a:lstStyle>
          <a:p>
            <a:pPr rtl="0"/>
            <a:r>
              <a:rPr lang="en-US" altLang="zh-CN" dirty="0"/>
              <a:t>Background</a:t>
            </a:r>
          </a:p>
          <a:p>
            <a:r>
              <a:rPr lang="en-US" altLang="zh-CN" dirty="0"/>
              <a:t>Spatial autocorrelation</a:t>
            </a:r>
            <a:endParaRPr lang="zh-CN" dirty="0"/>
          </a:p>
          <a:p>
            <a:pPr rtl="0"/>
            <a:r>
              <a:rPr lang="en-US" altLang="zh-CN" dirty="0"/>
              <a:t>Moran’s I Evaluation</a:t>
            </a:r>
          </a:p>
          <a:p>
            <a:pPr rtl="0"/>
            <a:r>
              <a:rPr lang="en-US" altLang="zh-CN" dirty="0"/>
              <a:t>Gene prediction algorithm</a:t>
            </a:r>
          </a:p>
          <a:p>
            <a:pPr rtl="0"/>
            <a:r>
              <a:rPr lang="en-US" altLang="zh-CN" dirty="0"/>
              <a:t>Integration Method in Spatial transcriptomics</a:t>
            </a:r>
          </a:p>
          <a:p>
            <a:r>
              <a:rPr lang="en-US" altLang="zh-CN" dirty="0"/>
              <a:t>Kriging interpolation &amp; Result</a:t>
            </a:r>
          </a:p>
          <a:p>
            <a:pPr rtl="0"/>
            <a:r>
              <a:rPr lang="en-US" altLang="zh-CN" dirty="0"/>
              <a:t>Future arrangement</a:t>
            </a:r>
            <a:endParaRPr lang="zh-CN" dirty="0"/>
          </a:p>
        </p:txBody>
      </p:sp>
    </p:spTree>
    <p:extLst>
      <p:ext uri="{BB962C8B-B14F-4D97-AF65-F5344CB8AC3E}">
        <p14:creationId xmlns:p14="http://schemas.microsoft.com/office/powerpoint/2010/main" val="3346685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816D0-A462-AA4B-8CB0-5697E730580A}"/>
              </a:ext>
            </a:extLst>
          </p:cNvPr>
          <p:cNvSpPr>
            <a:spLocks noGrp="1"/>
          </p:cNvSpPr>
          <p:nvPr>
            <p:ph type="title"/>
          </p:nvPr>
        </p:nvSpPr>
        <p:spPr/>
        <p:txBody>
          <a:bodyPr/>
          <a:lstStyle/>
          <a:p>
            <a:r>
              <a:rPr lang="en-US" altLang="zh-CN" dirty="0" err="1"/>
              <a:t>Downsample</a:t>
            </a:r>
            <a:r>
              <a:rPr lang="en-US" altLang="zh-CN" dirty="0"/>
              <a:t> result</a:t>
            </a:r>
            <a:endParaRPr lang="zh-CN" altLang="en-US" dirty="0"/>
          </a:p>
        </p:txBody>
      </p:sp>
      <p:pic>
        <p:nvPicPr>
          <p:cNvPr id="12" name="图片 11">
            <a:extLst>
              <a:ext uri="{FF2B5EF4-FFF2-40B4-BE49-F238E27FC236}">
                <a16:creationId xmlns:a16="http://schemas.microsoft.com/office/drawing/2014/main" id="{4FFC2849-C1DA-AFD5-ABD9-AA1381E24073}"/>
              </a:ext>
            </a:extLst>
          </p:cNvPr>
          <p:cNvPicPr>
            <a:picLocks noChangeAspect="1"/>
          </p:cNvPicPr>
          <p:nvPr/>
        </p:nvPicPr>
        <p:blipFill>
          <a:blip r:embed="rId3"/>
          <a:stretch>
            <a:fillRect/>
          </a:stretch>
        </p:blipFill>
        <p:spPr>
          <a:xfrm>
            <a:off x="103032" y="4748051"/>
            <a:ext cx="10668000" cy="2109949"/>
          </a:xfrm>
          <a:prstGeom prst="rect">
            <a:avLst/>
          </a:prstGeom>
        </p:spPr>
      </p:pic>
      <p:grpSp>
        <p:nvGrpSpPr>
          <p:cNvPr id="15" name="组合 14">
            <a:extLst>
              <a:ext uri="{FF2B5EF4-FFF2-40B4-BE49-F238E27FC236}">
                <a16:creationId xmlns:a16="http://schemas.microsoft.com/office/drawing/2014/main" id="{22D85827-798A-CD87-ED1D-3D79634E9994}"/>
              </a:ext>
            </a:extLst>
          </p:cNvPr>
          <p:cNvGrpSpPr/>
          <p:nvPr/>
        </p:nvGrpSpPr>
        <p:grpSpPr>
          <a:xfrm>
            <a:off x="367047" y="1539027"/>
            <a:ext cx="7995483" cy="2883551"/>
            <a:chOff x="223983" y="1348735"/>
            <a:chExt cx="8003319" cy="2938613"/>
          </a:xfrm>
        </p:grpSpPr>
        <p:grpSp>
          <p:nvGrpSpPr>
            <p:cNvPr id="10" name="组合 9">
              <a:extLst>
                <a:ext uri="{FF2B5EF4-FFF2-40B4-BE49-F238E27FC236}">
                  <a16:creationId xmlns:a16="http://schemas.microsoft.com/office/drawing/2014/main" id="{5898FA3C-9C9B-EECD-8B40-09130B4A2137}"/>
                </a:ext>
              </a:extLst>
            </p:cNvPr>
            <p:cNvGrpSpPr/>
            <p:nvPr/>
          </p:nvGrpSpPr>
          <p:grpSpPr>
            <a:xfrm>
              <a:off x="594360" y="1532586"/>
              <a:ext cx="7632942" cy="2479183"/>
              <a:chOff x="731886" y="2002665"/>
              <a:chExt cx="8388538" cy="2725624"/>
            </a:xfrm>
          </p:grpSpPr>
          <p:pic>
            <p:nvPicPr>
              <p:cNvPr id="5" name="图片 4">
                <a:extLst>
                  <a:ext uri="{FF2B5EF4-FFF2-40B4-BE49-F238E27FC236}">
                    <a16:creationId xmlns:a16="http://schemas.microsoft.com/office/drawing/2014/main" id="{4AD5256B-07B3-9664-8322-CDA00DD73BFD}"/>
                  </a:ext>
                </a:extLst>
              </p:cNvPr>
              <p:cNvPicPr>
                <a:picLocks noChangeAspect="1"/>
              </p:cNvPicPr>
              <p:nvPr/>
            </p:nvPicPr>
            <p:blipFill>
              <a:blip r:embed="rId4"/>
              <a:stretch>
                <a:fillRect/>
              </a:stretch>
            </p:blipFill>
            <p:spPr>
              <a:xfrm>
                <a:off x="731886" y="2002665"/>
                <a:ext cx="2809870" cy="2725624"/>
              </a:xfrm>
              <a:prstGeom prst="rect">
                <a:avLst/>
              </a:prstGeom>
            </p:spPr>
          </p:pic>
          <p:pic>
            <p:nvPicPr>
              <p:cNvPr id="7" name="图片 6">
                <a:extLst>
                  <a:ext uri="{FF2B5EF4-FFF2-40B4-BE49-F238E27FC236}">
                    <a16:creationId xmlns:a16="http://schemas.microsoft.com/office/drawing/2014/main" id="{F1E92D61-ED05-FFC4-9B0F-FFFD6F2F897C}"/>
                  </a:ext>
                </a:extLst>
              </p:cNvPr>
              <p:cNvPicPr>
                <a:picLocks noChangeAspect="1"/>
              </p:cNvPicPr>
              <p:nvPr/>
            </p:nvPicPr>
            <p:blipFill rotWithShape="1">
              <a:blip r:embed="rId5"/>
              <a:srcRect t="1149" b="1"/>
              <a:stretch/>
            </p:blipFill>
            <p:spPr>
              <a:xfrm>
                <a:off x="3510459" y="2002665"/>
                <a:ext cx="2777193" cy="2725624"/>
              </a:xfrm>
              <a:prstGeom prst="rect">
                <a:avLst/>
              </a:prstGeom>
            </p:spPr>
          </p:pic>
          <p:pic>
            <p:nvPicPr>
              <p:cNvPr id="9" name="图片 8">
                <a:extLst>
                  <a:ext uri="{FF2B5EF4-FFF2-40B4-BE49-F238E27FC236}">
                    <a16:creationId xmlns:a16="http://schemas.microsoft.com/office/drawing/2014/main" id="{3DAF3C2C-9007-FB3C-20B0-855DE8E1874A}"/>
                  </a:ext>
                </a:extLst>
              </p:cNvPr>
              <p:cNvPicPr>
                <a:picLocks noChangeAspect="1"/>
              </p:cNvPicPr>
              <p:nvPr/>
            </p:nvPicPr>
            <p:blipFill>
              <a:blip r:embed="rId6"/>
              <a:stretch>
                <a:fillRect/>
              </a:stretch>
            </p:blipFill>
            <p:spPr>
              <a:xfrm>
                <a:off x="6320329" y="2002665"/>
                <a:ext cx="2800095" cy="2725624"/>
              </a:xfrm>
              <a:prstGeom prst="rect">
                <a:avLst/>
              </a:prstGeom>
            </p:spPr>
          </p:pic>
        </p:grpSp>
        <p:sp>
          <p:nvSpPr>
            <p:cNvPr id="13" name="文本框 12">
              <a:extLst>
                <a:ext uri="{FF2B5EF4-FFF2-40B4-BE49-F238E27FC236}">
                  <a16:creationId xmlns:a16="http://schemas.microsoft.com/office/drawing/2014/main" id="{9942A22A-04F2-AC72-63DA-37082EE866AC}"/>
                </a:ext>
              </a:extLst>
            </p:cNvPr>
            <p:cNvSpPr txBox="1"/>
            <p:nvPr/>
          </p:nvSpPr>
          <p:spPr>
            <a:xfrm>
              <a:off x="3876540" y="3979571"/>
              <a:ext cx="2936383" cy="307777"/>
            </a:xfrm>
            <a:prstGeom prst="rect">
              <a:avLst/>
            </a:prstGeom>
            <a:noFill/>
          </p:spPr>
          <p:txBody>
            <a:bodyPr wrap="square" rtlCol="0">
              <a:spAutoFit/>
            </a:bodyPr>
            <a:lstStyle/>
            <a:p>
              <a:pPr algn="l"/>
              <a:r>
                <a:rPr lang="en-US" altLang="zh-CN" sz="1400" dirty="0">
                  <a:solidFill>
                    <a:schemeClr val="bg1"/>
                  </a:solidFill>
                </a:rPr>
                <a:t>PCC (ground truth)</a:t>
              </a:r>
              <a:endParaRPr lang="zh-CN" altLang="en-US" sz="1400" dirty="0">
                <a:solidFill>
                  <a:schemeClr val="bg1"/>
                </a:solidFill>
              </a:endParaRPr>
            </a:p>
          </p:txBody>
        </p:sp>
        <p:sp>
          <p:nvSpPr>
            <p:cNvPr id="14" name="文本框 13">
              <a:extLst>
                <a:ext uri="{FF2B5EF4-FFF2-40B4-BE49-F238E27FC236}">
                  <a16:creationId xmlns:a16="http://schemas.microsoft.com/office/drawing/2014/main" id="{6CCE0368-DC32-AD5C-A240-C3923F98E78E}"/>
                </a:ext>
              </a:extLst>
            </p:cNvPr>
            <p:cNvSpPr txBox="1"/>
            <p:nvPr/>
          </p:nvSpPr>
          <p:spPr>
            <a:xfrm rot="10800000">
              <a:off x="223983" y="1348735"/>
              <a:ext cx="400110" cy="2339310"/>
            </a:xfrm>
            <a:prstGeom prst="rect">
              <a:avLst/>
            </a:prstGeom>
            <a:noFill/>
          </p:spPr>
          <p:txBody>
            <a:bodyPr vert="eaVert" wrap="square" rtlCol="0">
              <a:spAutoFit/>
            </a:bodyPr>
            <a:lstStyle/>
            <a:p>
              <a:pPr algn="l"/>
              <a:r>
                <a:rPr lang="en-US" altLang="zh-CN" sz="1400" dirty="0">
                  <a:solidFill>
                    <a:schemeClr val="bg1"/>
                  </a:solidFill>
                </a:rPr>
                <a:t>PCC (down-sampled)</a:t>
              </a:r>
              <a:endParaRPr lang="zh-CN" altLang="en-US" sz="1400" dirty="0">
                <a:solidFill>
                  <a:schemeClr val="bg1"/>
                </a:solidFill>
              </a:endParaRPr>
            </a:p>
          </p:txBody>
        </p:sp>
      </p:grpSp>
      <p:sp>
        <p:nvSpPr>
          <p:cNvPr id="16" name="文本框 15">
            <a:extLst>
              <a:ext uri="{FF2B5EF4-FFF2-40B4-BE49-F238E27FC236}">
                <a16:creationId xmlns:a16="http://schemas.microsoft.com/office/drawing/2014/main" id="{91C110C6-0684-5A0F-A9A0-CB7C447C9511}"/>
              </a:ext>
            </a:extLst>
          </p:cNvPr>
          <p:cNvSpPr txBox="1"/>
          <p:nvPr/>
        </p:nvSpPr>
        <p:spPr>
          <a:xfrm>
            <a:off x="74582" y="4496727"/>
            <a:ext cx="3188297" cy="369332"/>
          </a:xfrm>
          <a:prstGeom prst="rect">
            <a:avLst/>
          </a:prstGeom>
          <a:noFill/>
        </p:spPr>
        <p:txBody>
          <a:bodyPr wrap="square" rtlCol="0">
            <a:spAutoFit/>
          </a:bodyPr>
          <a:lstStyle/>
          <a:p>
            <a:pPr algn="l"/>
            <a:r>
              <a:rPr lang="en-US" altLang="zh-CN" b="1" dirty="0">
                <a:solidFill>
                  <a:schemeClr val="bg1"/>
                </a:solidFill>
              </a:rPr>
              <a:t>Result from paper:</a:t>
            </a:r>
            <a:endParaRPr lang="zh-CN" altLang="en-US" b="1" dirty="0">
              <a:solidFill>
                <a:schemeClr val="bg1"/>
              </a:solidFill>
            </a:endParaRPr>
          </a:p>
        </p:txBody>
      </p:sp>
      <p:sp>
        <p:nvSpPr>
          <p:cNvPr id="3" name="文本框 2">
            <a:extLst>
              <a:ext uri="{FF2B5EF4-FFF2-40B4-BE49-F238E27FC236}">
                <a16:creationId xmlns:a16="http://schemas.microsoft.com/office/drawing/2014/main" id="{09228678-9C22-9472-3102-B7AF9ECFDC5A}"/>
              </a:ext>
            </a:extLst>
          </p:cNvPr>
          <p:cNvSpPr txBox="1"/>
          <p:nvPr/>
        </p:nvSpPr>
        <p:spPr>
          <a:xfrm>
            <a:off x="103032" y="1115720"/>
            <a:ext cx="1693334" cy="369332"/>
          </a:xfrm>
          <a:prstGeom prst="rect">
            <a:avLst/>
          </a:prstGeom>
          <a:noFill/>
        </p:spPr>
        <p:txBody>
          <a:bodyPr wrap="square" rtlCol="0">
            <a:spAutoFit/>
          </a:bodyPr>
          <a:lstStyle/>
          <a:p>
            <a:pPr algn="l"/>
            <a:r>
              <a:rPr lang="en-US" altLang="zh-CN" b="1" dirty="0">
                <a:solidFill>
                  <a:schemeClr val="bg1"/>
                </a:solidFill>
              </a:rPr>
              <a:t>Our result: </a:t>
            </a:r>
            <a:endParaRPr lang="zh-CN" altLang="en-US" b="1" dirty="0">
              <a:solidFill>
                <a:schemeClr val="bg1"/>
              </a:solidFill>
            </a:endParaRPr>
          </a:p>
        </p:txBody>
      </p:sp>
    </p:spTree>
    <p:extLst>
      <p:ext uri="{BB962C8B-B14F-4D97-AF65-F5344CB8AC3E}">
        <p14:creationId xmlns:p14="http://schemas.microsoft.com/office/powerpoint/2010/main" val="462809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CEC3F-48EA-75F4-6741-EACD90D11838}"/>
              </a:ext>
            </a:extLst>
          </p:cNvPr>
          <p:cNvSpPr>
            <a:spLocks noGrp="1"/>
          </p:cNvSpPr>
          <p:nvPr>
            <p:ph type="title"/>
          </p:nvPr>
        </p:nvSpPr>
        <p:spPr/>
        <p:txBody>
          <a:bodyPr/>
          <a:lstStyle/>
          <a:p>
            <a:r>
              <a:rPr lang="en-US" altLang="zh-CN" dirty="0"/>
              <a:t>Future plan</a:t>
            </a:r>
            <a:endParaRPr lang="zh-CN" altLang="en-US" dirty="0"/>
          </a:p>
        </p:txBody>
      </p:sp>
      <p:sp>
        <p:nvSpPr>
          <p:cNvPr id="3" name="内容占位符 2">
            <a:extLst>
              <a:ext uri="{FF2B5EF4-FFF2-40B4-BE49-F238E27FC236}">
                <a16:creationId xmlns:a16="http://schemas.microsoft.com/office/drawing/2014/main" id="{22A7506D-DF33-9AFA-2F7D-0364B915EDAA}"/>
              </a:ext>
            </a:extLst>
          </p:cNvPr>
          <p:cNvSpPr>
            <a:spLocks noGrp="1"/>
          </p:cNvSpPr>
          <p:nvPr>
            <p:ph sz="quarter" idx="14"/>
          </p:nvPr>
        </p:nvSpPr>
        <p:spPr>
          <a:xfrm>
            <a:off x="603885" y="457200"/>
            <a:ext cx="7232862" cy="4873413"/>
          </a:xfrm>
        </p:spPr>
        <p:txBody>
          <a:bodyPr>
            <a:normAutofit/>
          </a:bodyPr>
          <a:lstStyle/>
          <a:p>
            <a:r>
              <a:rPr lang="en-US" altLang="zh-CN" dirty="0"/>
              <a:t>Predict gene expression accuracy in other integration method</a:t>
            </a:r>
          </a:p>
          <a:p>
            <a:r>
              <a:rPr lang="en-US" altLang="zh-CN" dirty="0"/>
              <a:t>Predict gene expression in deconvolution step to add accuracy</a:t>
            </a:r>
          </a:p>
          <a:p>
            <a:r>
              <a:rPr lang="en-US" altLang="zh-CN" dirty="0"/>
              <a:t>Apply spatial data in </a:t>
            </a:r>
            <a:r>
              <a:rPr lang="en-US" altLang="zh-CN" dirty="0" err="1"/>
              <a:t>Spatio</a:t>
            </a:r>
            <a:r>
              <a:rPr lang="en-US" altLang="zh-CN" dirty="0"/>
              <a:t>-Temporal Interpolation</a:t>
            </a:r>
          </a:p>
          <a:p>
            <a:r>
              <a:rPr lang="en-US" altLang="zh-CN" dirty="0"/>
              <a:t>Design a R/Python package specifically for analyzing spatial transcriptomic data</a:t>
            </a:r>
          </a:p>
          <a:p>
            <a:r>
              <a:rPr lang="en-US" altLang="zh-CN" dirty="0"/>
              <a:t>Apply the knowledge to current study</a:t>
            </a:r>
          </a:p>
          <a:p>
            <a:r>
              <a:rPr lang="en-US" altLang="zh-CN" dirty="0"/>
              <a:t>Clear up and annotate all the code and method we have used, upload to </a:t>
            </a:r>
            <a:r>
              <a:rPr lang="en-US" altLang="zh-CN" dirty="0" err="1"/>
              <a:t>Github</a:t>
            </a:r>
            <a:endParaRPr lang="en-US" altLang="zh-CN" dirty="0"/>
          </a:p>
          <a:p>
            <a:r>
              <a:rPr lang="en-US" altLang="zh-CN" dirty="0"/>
              <a:t>Combine geographic algorithm with current method</a:t>
            </a:r>
          </a:p>
          <a:p>
            <a:pPr marL="0" indent="0">
              <a:buNone/>
            </a:pPr>
            <a:endParaRPr lang="en-US" altLang="zh-CN" dirty="0"/>
          </a:p>
          <a:p>
            <a:endParaRPr lang="zh-CN" altLang="en-US" dirty="0"/>
          </a:p>
        </p:txBody>
      </p:sp>
    </p:spTree>
    <p:extLst>
      <p:ext uri="{BB962C8B-B14F-4D97-AF65-F5344CB8AC3E}">
        <p14:creationId xmlns:p14="http://schemas.microsoft.com/office/powerpoint/2010/main" val="1595958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5486400" cy="3291840"/>
          </a:xfrm>
        </p:spPr>
        <p:txBody>
          <a:bodyPr rtlCol="0">
            <a:normAutofit/>
          </a:bodyPr>
          <a:lstStyle>
            <a:defPPr>
              <a:defRPr lang="zh-CN"/>
            </a:defPPr>
          </a:lstStyle>
          <a:p>
            <a:pPr rtl="0"/>
            <a:r>
              <a:rPr lang="en-US" altLang="zh-CN" dirty="0"/>
              <a:t>Thank you</a:t>
            </a:r>
            <a:endParaRPr lang="zh-CN" dirty="0"/>
          </a:p>
        </p:txBody>
      </p:sp>
      <p:sp>
        <p:nvSpPr>
          <p:cNvPr id="3" name="文本占位符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rtlCol="0">
            <a:normAutofit/>
          </a:bodyPr>
          <a:lstStyle>
            <a:defPPr>
              <a:defRPr lang="zh-CN"/>
            </a:defPPr>
          </a:lstStyle>
          <a:p>
            <a:pPr rtl="0"/>
            <a:endParaRPr lang="en-US" altLang="zh-CN" dirty="0"/>
          </a:p>
        </p:txBody>
      </p:sp>
      <p:pic>
        <p:nvPicPr>
          <p:cNvPr id="4" name="Picture 2">
            <a:extLst>
              <a:ext uri="{FF2B5EF4-FFF2-40B4-BE49-F238E27FC236}">
                <a16:creationId xmlns:a16="http://schemas.microsoft.com/office/drawing/2014/main" id="{59D14ACA-7C44-F1E0-9E88-9009EDD3D6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750" b="8529"/>
          <a:stretch/>
        </p:blipFill>
        <p:spPr bwMode="auto">
          <a:xfrm>
            <a:off x="5856736" y="5100034"/>
            <a:ext cx="1457325" cy="1681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诺丁汉大学">
            <a:extLst>
              <a:ext uri="{FF2B5EF4-FFF2-40B4-BE49-F238E27FC236}">
                <a16:creationId xmlns:a16="http://schemas.microsoft.com/office/drawing/2014/main" id="{8FD6868A-FEEA-5017-A193-78EB24FEB9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14" b="3132"/>
          <a:stretch/>
        </p:blipFill>
        <p:spPr bwMode="auto">
          <a:xfrm>
            <a:off x="7432647" y="5210148"/>
            <a:ext cx="3540153" cy="1236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132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6">
            <a:extLst>
              <a:ext uri="{FF2B5EF4-FFF2-40B4-BE49-F238E27FC236}">
                <a16:creationId xmlns:a16="http://schemas.microsoft.com/office/drawing/2014/main" id="{3C035C3E-D17F-9824-E238-C80C33DBDB8A}"/>
              </a:ext>
            </a:extLst>
          </p:cNvPr>
          <p:cNvPicPr>
            <a:picLocks noChangeAspect="1"/>
          </p:cNvPicPr>
          <p:nvPr/>
        </p:nvPicPr>
        <p:blipFill>
          <a:blip r:embed="rId3"/>
          <a:stretch>
            <a:fillRect/>
          </a:stretch>
        </p:blipFill>
        <p:spPr>
          <a:xfrm>
            <a:off x="0" y="1793199"/>
            <a:ext cx="5790776" cy="1041824"/>
          </a:xfrm>
          <a:prstGeom prst="rect">
            <a:avLst/>
          </a:prstGeom>
        </p:spPr>
      </p:pic>
      <p:cxnSp>
        <p:nvCxnSpPr>
          <p:cNvPr id="13" name="直接箭头连接符 12">
            <a:extLst>
              <a:ext uri="{FF2B5EF4-FFF2-40B4-BE49-F238E27FC236}">
                <a16:creationId xmlns:a16="http://schemas.microsoft.com/office/drawing/2014/main" id="{A97BAC69-448A-E609-6D28-C5845A294C4F}"/>
              </a:ext>
            </a:extLst>
          </p:cNvPr>
          <p:cNvCxnSpPr/>
          <p:nvPr/>
        </p:nvCxnSpPr>
        <p:spPr>
          <a:xfrm>
            <a:off x="2032290" y="2427178"/>
            <a:ext cx="310478" cy="0"/>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标题 2">
            <a:extLst>
              <a:ext uri="{FF2B5EF4-FFF2-40B4-BE49-F238E27FC236}">
                <a16:creationId xmlns:a16="http://schemas.microsoft.com/office/drawing/2014/main" id="{545D3755-C3E2-975E-DE68-CDECC4B526EC}"/>
              </a:ext>
            </a:extLst>
          </p:cNvPr>
          <p:cNvSpPr>
            <a:spLocks noGrp="1"/>
          </p:cNvSpPr>
          <p:nvPr>
            <p:ph type="title"/>
          </p:nvPr>
        </p:nvSpPr>
        <p:spPr>
          <a:xfrm>
            <a:off x="624861" y="109519"/>
            <a:ext cx="9785752" cy="854167"/>
          </a:xfrm>
        </p:spPr>
        <p:txBody>
          <a:bodyPr rtlCol="0">
            <a:normAutofit/>
          </a:bodyPr>
          <a:lstStyle>
            <a:defPPr>
              <a:defRPr lang="zh-CN"/>
            </a:defPPr>
          </a:lstStyle>
          <a:p>
            <a:pPr rtl="0"/>
            <a:r>
              <a:rPr lang="en-US" altLang="zh-CN" sz="4000" dirty="0"/>
              <a:t>Background-Spatial transcriptomics </a:t>
            </a:r>
            <a:endParaRPr lang="zh-CN" sz="4000" dirty="0"/>
          </a:p>
        </p:txBody>
      </p:sp>
      <p:sp>
        <p:nvSpPr>
          <p:cNvPr id="7" name="文本占位符 6">
            <a:extLst>
              <a:ext uri="{FF2B5EF4-FFF2-40B4-BE49-F238E27FC236}">
                <a16:creationId xmlns:a16="http://schemas.microsoft.com/office/drawing/2014/main" id="{F70BD87D-F7DA-961B-4024-A354DC87D168}"/>
              </a:ext>
            </a:extLst>
          </p:cNvPr>
          <p:cNvSpPr>
            <a:spLocks noGrp="1"/>
          </p:cNvSpPr>
          <p:nvPr>
            <p:ph sz="quarter" idx="13"/>
          </p:nvPr>
        </p:nvSpPr>
        <p:spPr>
          <a:xfrm>
            <a:off x="3657600" y="2281238"/>
            <a:ext cx="7563548" cy="3700462"/>
          </a:xfrm>
        </p:spPr>
        <p:txBody>
          <a:bodyPr rtlCol="0">
            <a:normAutofit/>
          </a:bodyPr>
          <a:lstStyle>
            <a:defPPr>
              <a:defRPr lang="zh-CN"/>
            </a:defPPr>
          </a:lstStyle>
          <a:p>
            <a:pPr rtl="0"/>
            <a:endParaRPr lang="zh-CN" dirty="0"/>
          </a:p>
          <a:p>
            <a:pPr rtl="0"/>
            <a:endParaRPr lang="zh-CN" dirty="0"/>
          </a:p>
        </p:txBody>
      </p:sp>
      <p:grpSp>
        <p:nvGrpSpPr>
          <p:cNvPr id="19" name="组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任意多边形(F)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21" name="任意多边形(F)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sp>
          <p:nvSpPr>
            <p:cNvPr id="22" name="任意多边形(F)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zh-CN"/>
              </a:defPPr>
            </a:lstStyle>
            <a:p>
              <a:pPr rtl="0"/>
              <a:endParaRPr lang="zh-CN" dirty="0">
                <a:latin typeface="Microsoft YaHei UI" panose="020B0503020204020204" pitchFamily="34" charset="-122"/>
              </a:endParaRPr>
            </a:p>
          </p:txBody>
        </p:sp>
      </p:grpSp>
      <p:sp>
        <p:nvSpPr>
          <p:cNvPr id="9" name="TextBox 4">
            <a:extLst>
              <a:ext uri="{FF2B5EF4-FFF2-40B4-BE49-F238E27FC236}">
                <a16:creationId xmlns:a16="http://schemas.microsoft.com/office/drawing/2014/main" id="{A20FF69B-D4CA-0AE1-B104-3BBB0DC617AC}"/>
              </a:ext>
            </a:extLst>
          </p:cNvPr>
          <p:cNvSpPr txBox="1"/>
          <p:nvPr/>
        </p:nvSpPr>
        <p:spPr>
          <a:xfrm>
            <a:off x="2553155" y="2956968"/>
            <a:ext cx="2028423" cy="523220"/>
          </a:xfrm>
          <a:prstGeom prst="rect">
            <a:avLst/>
          </a:prstGeom>
          <a:noFill/>
        </p:spPr>
        <p:txBody>
          <a:bodyPr wrap="square" rtlCol="0">
            <a:spAutoFit/>
          </a:bodyPr>
          <a:lstStyle/>
          <a:p>
            <a:r>
              <a:rPr lang="en-US" altLang="zh-CN" sz="1400" b="0" i="0" dirty="0">
                <a:solidFill>
                  <a:schemeClr val="bg1"/>
                </a:solidFill>
                <a:effectLst/>
                <a:latin typeface="Noto Sans" panose="020B0502040504020204" pitchFamily="34" charset="0"/>
              </a:rPr>
              <a:t>single-cell RNA sequencing</a:t>
            </a:r>
            <a:endParaRPr lang="zh-CN" altLang="en-US" sz="1400" dirty="0">
              <a:solidFill>
                <a:schemeClr val="bg1"/>
              </a:solidFill>
            </a:endParaRPr>
          </a:p>
        </p:txBody>
      </p:sp>
      <p:sp>
        <p:nvSpPr>
          <p:cNvPr id="10" name="TextBox 5">
            <a:extLst>
              <a:ext uri="{FF2B5EF4-FFF2-40B4-BE49-F238E27FC236}">
                <a16:creationId xmlns:a16="http://schemas.microsoft.com/office/drawing/2014/main" id="{8E84E72D-B44C-FD36-32D5-36F30674E2F0}"/>
              </a:ext>
            </a:extLst>
          </p:cNvPr>
          <p:cNvSpPr txBox="1"/>
          <p:nvPr/>
        </p:nvSpPr>
        <p:spPr>
          <a:xfrm>
            <a:off x="189018" y="3056377"/>
            <a:ext cx="2153750" cy="307777"/>
          </a:xfrm>
          <a:prstGeom prst="rect">
            <a:avLst/>
          </a:prstGeom>
          <a:noFill/>
        </p:spPr>
        <p:txBody>
          <a:bodyPr wrap="square" rtlCol="0">
            <a:spAutoFit/>
          </a:bodyPr>
          <a:lstStyle/>
          <a:p>
            <a:r>
              <a:rPr lang="en-US" altLang="zh-CN" sz="1400" dirty="0">
                <a:solidFill>
                  <a:schemeClr val="bg1"/>
                </a:solidFill>
                <a:latin typeface="Arial" panose="020B0604020202020204" pitchFamily="34" charset="0"/>
                <a:cs typeface="Arial" panose="020B0604020202020204" pitchFamily="34" charset="0"/>
              </a:rPr>
              <a:t>Bulk RNA-seq</a:t>
            </a:r>
            <a:endParaRPr lang="zh-CN" altLang="en-US" sz="1400" dirty="0">
              <a:solidFill>
                <a:schemeClr val="bg1"/>
              </a:solidFill>
              <a:latin typeface="Arial" panose="020B0604020202020204" pitchFamily="34" charset="0"/>
              <a:cs typeface="Arial" panose="020B0604020202020204" pitchFamily="34" charset="0"/>
            </a:endParaRPr>
          </a:p>
        </p:txBody>
      </p:sp>
      <p:sp>
        <p:nvSpPr>
          <p:cNvPr id="11" name="TextBox 8">
            <a:extLst>
              <a:ext uri="{FF2B5EF4-FFF2-40B4-BE49-F238E27FC236}">
                <a16:creationId xmlns:a16="http://schemas.microsoft.com/office/drawing/2014/main" id="{DFAD5863-D995-7331-73F1-8668D46456F5}"/>
              </a:ext>
            </a:extLst>
          </p:cNvPr>
          <p:cNvSpPr txBox="1"/>
          <p:nvPr/>
        </p:nvSpPr>
        <p:spPr>
          <a:xfrm>
            <a:off x="4440682" y="2973518"/>
            <a:ext cx="2028423" cy="523220"/>
          </a:xfrm>
          <a:prstGeom prst="rect">
            <a:avLst/>
          </a:prstGeom>
          <a:noFill/>
        </p:spPr>
        <p:txBody>
          <a:bodyPr wrap="square">
            <a:spAutoFit/>
          </a:bodyPr>
          <a:lstStyle/>
          <a:p>
            <a:r>
              <a:rPr lang="en-US" altLang="zh-CN" sz="1400" b="0" i="0" dirty="0">
                <a:solidFill>
                  <a:schemeClr val="bg1"/>
                </a:solidFill>
                <a:effectLst/>
                <a:latin typeface="Noto Sans" panose="020B0502040504020204" pitchFamily="34" charset="0"/>
              </a:rPr>
              <a:t>spatial transcriptome sequencing</a:t>
            </a:r>
            <a:endParaRPr lang="zh-CN" altLang="en-US" sz="1400" dirty="0">
              <a:solidFill>
                <a:schemeClr val="bg1"/>
              </a:solidFill>
            </a:endParaRPr>
          </a:p>
        </p:txBody>
      </p:sp>
      <p:cxnSp>
        <p:nvCxnSpPr>
          <p:cNvPr id="15" name="直接箭头连接符 14">
            <a:extLst>
              <a:ext uri="{FF2B5EF4-FFF2-40B4-BE49-F238E27FC236}">
                <a16:creationId xmlns:a16="http://schemas.microsoft.com/office/drawing/2014/main" id="{0AA71CF7-F659-6E00-369B-4B9B4351D8CD}"/>
              </a:ext>
            </a:extLst>
          </p:cNvPr>
          <p:cNvCxnSpPr/>
          <p:nvPr/>
        </p:nvCxnSpPr>
        <p:spPr>
          <a:xfrm>
            <a:off x="4002758" y="2428333"/>
            <a:ext cx="437924" cy="0"/>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F7C318C-185E-11C3-0108-A0930D4BCE71}"/>
              </a:ext>
            </a:extLst>
          </p:cNvPr>
          <p:cNvSpPr txBox="1"/>
          <p:nvPr/>
        </p:nvSpPr>
        <p:spPr>
          <a:xfrm>
            <a:off x="8115279" y="969398"/>
            <a:ext cx="3105869" cy="369332"/>
          </a:xfrm>
          <a:prstGeom prst="rect">
            <a:avLst/>
          </a:prstGeom>
          <a:noFill/>
        </p:spPr>
        <p:txBody>
          <a:bodyPr wrap="square" rtlCol="0">
            <a:spAutoFit/>
          </a:bodyPr>
          <a:lstStyle/>
          <a:p>
            <a:r>
              <a:rPr lang="en-US" altLang="zh-CN" dirty="0">
                <a:solidFill>
                  <a:schemeClr val="bg1"/>
                </a:solidFill>
              </a:rPr>
              <a:t>Spatial data analysis</a:t>
            </a:r>
            <a:endParaRPr lang="zh-CN" altLang="en-US" dirty="0">
              <a:solidFill>
                <a:schemeClr val="bg1"/>
              </a:solidFill>
            </a:endParaRPr>
          </a:p>
        </p:txBody>
      </p:sp>
      <p:graphicFrame>
        <p:nvGraphicFramePr>
          <p:cNvPr id="24" name="表格 23">
            <a:extLst>
              <a:ext uri="{FF2B5EF4-FFF2-40B4-BE49-F238E27FC236}">
                <a16:creationId xmlns:a16="http://schemas.microsoft.com/office/drawing/2014/main" id="{CD11A7ED-98DE-282B-EE85-BC0CA375927E}"/>
              </a:ext>
            </a:extLst>
          </p:cNvPr>
          <p:cNvGraphicFramePr>
            <a:graphicFrameLocks noGrp="1"/>
          </p:cNvGraphicFramePr>
          <p:nvPr>
            <p:extLst>
              <p:ext uri="{D42A27DB-BD31-4B8C-83A1-F6EECF244321}">
                <p14:modId xmlns:p14="http://schemas.microsoft.com/office/powerpoint/2010/main" val="1203045074"/>
              </p:ext>
            </p:extLst>
          </p:nvPr>
        </p:nvGraphicFramePr>
        <p:xfrm>
          <a:off x="4309381" y="4345433"/>
          <a:ext cx="3633714" cy="1036320"/>
        </p:xfrm>
        <a:graphic>
          <a:graphicData uri="http://schemas.openxmlformats.org/drawingml/2006/table">
            <a:tbl>
              <a:tblPr firstRow="1" bandRow="1">
                <a:tableStyleId>{D7AC3CCA-C797-4891-BE02-D94E43425B78}</a:tableStyleId>
              </a:tblPr>
              <a:tblGrid>
                <a:gridCol w="605619">
                  <a:extLst>
                    <a:ext uri="{9D8B030D-6E8A-4147-A177-3AD203B41FA5}">
                      <a16:colId xmlns:a16="http://schemas.microsoft.com/office/drawing/2014/main" val="773142300"/>
                    </a:ext>
                  </a:extLst>
                </a:gridCol>
                <a:gridCol w="605619">
                  <a:extLst>
                    <a:ext uri="{9D8B030D-6E8A-4147-A177-3AD203B41FA5}">
                      <a16:colId xmlns:a16="http://schemas.microsoft.com/office/drawing/2014/main" val="2337678935"/>
                    </a:ext>
                  </a:extLst>
                </a:gridCol>
                <a:gridCol w="605619">
                  <a:extLst>
                    <a:ext uri="{9D8B030D-6E8A-4147-A177-3AD203B41FA5}">
                      <a16:colId xmlns:a16="http://schemas.microsoft.com/office/drawing/2014/main" val="1485729014"/>
                    </a:ext>
                  </a:extLst>
                </a:gridCol>
                <a:gridCol w="605619">
                  <a:extLst>
                    <a:ext uri="{9D8B030D-6E8A-4147-A177-3AD203B41FA5}">
                      <a16:colId xmlns:a16="http://schemas.microsoft.com/office/drawing/2014/main" val="3379048702"/>
                    </a:ext>
                  </a:extLst>
                </a:gridCol>
                <a:gridCol w="605619">
                  <a:extLst>
                    <a:ext uri="{9D8B030D-6E8A-4147-A177-3AD203B41FA5}">
                      <a16:colId xmlns:a16="http://schemas.microsoft.com/office/drawing/2014/main" val="803264708"/>
                    </a:ext>
                  </a:extLst>
                </a:gridCol>
                <a:gridCol w="605619">
                  <a:extLst>
                    <a:ext uri="{9D8B030D-6E8A-4147-A177-3AD203B41FA5}">
                      <a16:colId xmlns:a16="http://schemas.microsoft.com/office/drawing/2014/main" val="2821178013"/>
                    </a:ext>
                  </a:extLst>
                </a:gridCol>
              </a:tblGrid>
              <a:tr h="248733">
                <a:tc>
                  <a:txBody>
                    <a:bodyPr/>
                    <a:lstStyle/>
                    <a:p>
                      <a:endParaRPr lang="zh-CN" altLang="en-US" sz="1100" b="0" dirty="0">
                        <a:solidFill>
                          <a:schemeClr val="bg1"/>
                        </a:solidFill>
                      </a:endParaRPr>
                    </a:p>
                  </a:txBody>
                  <a:tcPr>
                    <a:noFill/>
                  </a:tcPr>
                </a:tc>
                <a:tc>
                  <a:txBody>
                    <a:bodyPr/>
                    <a:lstStyle/>
                    <a:p>
                      <a:r>
                        <a:rPr lang="en-US" altLang="zh-CN" sz="1100" b="0" dirty="0">
                          <a:solidFill>
                            <a:schemeClr val="bg1"/>
                          </a:solidFill>
                        </a:rPr>
                        <a:t>gene1</a:t>
                      </a:r>
                      <a:endParaRPr lang="zh-CN" altLang="en-US" sz="1100" b="0" dirty="0">
                        <a:solidFill>
                          <a:schemeClr val="bg1"/>
                        </a:solidFill>
                      </a:endParaRPr>
                    </a:p>
                  </a:txBody>
                  <a:tcPr>
                    <a:solidFill>
                      <a:schemeClr val="accent4">
                        <a:lumMod val="40000"/>
                        <a:lumOff val="60000"/>
                      </a:schemeClr>
                    </a:solidFill>
                  </a:tcPr>
                </a:tc>
                <a:tc>
                  <a:txBody>
                    <a:bodyPr/>
                    <a:lstStyle/>
                    <a:p>
                      <a:r>
                        <a:rPr lang="en-US" altLang="zh-CN" sz="1100" b="0" dirty="0">
                          <a:solidFill>
                            <a:schemeClr val="bg1"/>
                          </a:solidFill>
                        </a:rPr>
                        <a:t>gene2</a:t>
                      </a:r>
                      <a:endParaRPr lang="zh-CN" altLang="en-US" sz="1100" b="0" dirty="0">
                        <a:solidFill>
                          <a:schemeClr val="bg1"/>
                        </a:solidFill>
                      </a:endParaRPr>
                    </a:p>
                  </a:txBody>
                  <a:tcPr>
                    <a:solidFill>
                      <a:schemeClr val="accent4">
                        <a:lumMod val="40000"/>
                        <a:lumOff val="60000"/>
                      </a:schemeClr>
                    </a:solidFill>
                  </a:tcPr>
                </a:tc>
                <a:tc>
                  <a:txBody>
                    <a:bodyPr/>
                    <a:lstStyle/>
                    <a:p>
                      <a:r>
                        <a:rPr lang="en-US" altLang="zh-CN" sz="1100" b="0" dirty="0">
                          <a:solidFill>
                            <a:schemeClr val="bg1"/>
                          </a:solidFill>
                        </a:rPr>
                        <a:t>…</a:t>
                      </a:r>
                      <a:endParaRPr lang="zh-CN" altLang="en-US" sz="1100" b="0" dirty="0">
                        <a:solidFill>
                          <a:schemeClr val="bg1"/>
                        </a:solidFill>
                      </a:endParaRPr>
                    </a:p>
                  </a:txBody>
                  <a:tcPr>
                    <a:solidFill>
                      <a:schemeClr val="accent4">
                        <a:lumMod val="40000"/>
                        <a:lumOff val="60000"/>
                      </a:schemeClr>
                    </a:solidFill>
                  </a:tcPr>
                </a:tc>
                <a:tc>
                  <a:txBody>
                    <a:bodyPr/>
                    <a:lstStyle/>
                    <a:p>
                      <a:r>
                        <a:rPr lang="en-US" altLang="zh-CN" sz="1100" b="0" dirty="0">
                          <a:solidFill>
                            <a:schemeClr val="bg1"/>
                          </a:solidFill>
                        </a:rPr>
                        <a:t>X </a:t>
                      </a:r>
                      <a:endParaRPr lang="zh-CN" altLang="en-US" sz="1100" b="0" dirty="0">
                        <a:solidFill>
                          <a:schemeClr val="bg1"/>
                        </a:solidFill>
                      </a:endParaRPr>
                    </a:p>
                  </a:txBody>
                  <a:tcPr>
                    <a:solidFill>
                      <a:schemeClr val="accent5">
                        <a:lumMod val="40000"/>
                        <a:lumOff val="60000"/>
                      </a:schemeClr>
                    </a:solidFill>
                  </a:tcPr>
                </a:tc>
                <a:tc>
                  <a:txBody>
                    <a:bodyPr/>
                    <a:lstStyle/>
                    <a:p>
                      <a:r>
                        <a:rPr lang="en-US" altLang="zh-CN" sz="1100" b="0" dirty="0">
                          <a:solidFill>
                            <a:schemeClr val="bg1"/>
                          </a:solidFill>
                        </a:rPr>
                        <a:t>Y </a:t>
                      </a:r>
                      <a:endParaRPr lang="zh-CN" altLang="en-US" sz="1100" b="0" dirty="0">
                        <a:solidFill>
                          <a:schemeClr val="bg1"/>
                        </a:solidFill>
                      </a:endParaRPr>
                    </a:p>
                  </a:txBody>
                  <a:tcPr>
                    <a:solidFill>
                      <a:schemeClr val="accent5">
                        <a:lumMod val="40000"/>
                        <a:lumOff val="60000"/>
                      </a:schemeClr>
                    </a:solidFill>
                  </a:tcPr>
                </a:tc>
                <a:extLst>
                  <a:ext uri="{0D108BD9-81ED-4DB2-BD59-A6C34878D82A}">
                    <a16:rowId xmlns:a16="http://schemas.microsoft.com/office/drawing/2014/main" val="2239014482"/>
                  </a:ext>
                </a:extLst>
              </a:tr>
              <a:tr h="248733">
                <a:tc>
                  <a:txBody>
                    <a:bodyPr/>
                    <a:lstStyle/>
                    <a:p>
                      <a:r>
                        <a:rPr lang="en-US" altLang="zh-CN" sz="1100" dirty="0">
                          <a:solidFill>
                            <a:schemeClr val="bg1"/>
                          </a:solidFill>
                        </a:rPr>
                        <a:t>Spot1</a:t>
                      </a:r>
                      <a:endParaRPr lang="zh-CN" altLang="en-US" sz="1100" dirty="0">
                        <a:solidFill>
                          <a:schemeClr val="bg1"/>
                        </a:solidFill>
                      </a:endParaRPr>
                    </a:p>
                  </a:txBody>
                  <a:tcPr>
                    <a:solidFill>
                      <a:schemeClr val="accent1">
                        <a:lumMod val="40000"/>
                        <a:lumOff val="60000"/>
                      </a:schemeClr>
                    </a:solidFill>
                  </a:tcPr>
                </a:tc>
                <a:tc>
                  <a:txBody>
                    <a:bodyPr/>
                    <a:lstStyle/>
                    <a:p>
                      <a:r>
                        <a:rPr lang="en-US" altLang="zh-CN" sz="1100" dirty="0">
                          <a:solidFill>
                            <a:schemeClr val="bg1"/>
                          </a:solidFill>
                        </a:rPr>
                        <a:t>0</a:t>
                      </a:r>
                      <a:endParaRPr lang="zh-CN" altLang="en-US" sz="1100" dirty="0">
                        <a:solidFill>
                          <a:schemeClr val="bg1"/>
                        </a:solidFill>
                      </a:endParaRPr>
                    </a:p>
                  </a:txBody>
                  <a:tcPr>
                    <a:noFill/>
                  </a:tcPr>
                </a:tc>
                <a:tc>
                  <a:txBody>
                    <a:bodyPr/>
                    <a:lstStyle/>
                    <a:p>
                      <a:r>
                        <a:rPr lang="en-US" altLang="zh-CN" sz="1100" dirty="0">
                          <a:solidFill>
                            <a:schemeClr val="bg1"/>
                          </a:solidFill>
                        </a:rPr>
                        <a:t>4</a:t>
                      </a:r>
                      <a:endParaRPr lang="zh-CN" altLang="en-US" sz="1100" dirty="0">
                        <a:solidFill>
                          <a:schemeClr val="bg1"/>
                        </a:solidFill>
                      </a:endParaRPr>
                    </a:p>
                  </a:txBody>
                  <a:tcPr>
                    <a:noFill/>
                  </a:tcPr>
                </a:tc>
                <a:tc>
                  <a:txBody>
                    <a:bodyPr/>
                    <a:lstStyle/>
                    <a:p>
                      <a:endParaRPr lang="zh-CN" altLang="en-US" sz="1100" dirty="0">
                        <a:solidFill>
                          <a:schemeClr val="bg1"/>
                        </a:solidFill>
                      </a:endParaRPr>
                    </a:p>
                  </a:txBody>
                  <a:tcPr>
                    <a:noFill/>
                  </a:tcPr>
                </a:tc>
                <a:tc>
                  <a:txBody>
                    <a:bodyPr/>
                    <a:lstStyle/>
                    <a:p>
                      <a:r>
                        <a:rPr lang="en-US" altLang="zh-CN" sz="1100" dirty="0">
                          <a:solidFill>
                            <a:schemeClr val="bg1"/>
                          </a:solidFill>
                        </a:rPr>
                        <a:t>105</a:t>
                      </a:r>
                      <a:endParaRPr lang="zh-CN" altLang="en-US" sz="1100" dirty="0">
                        <a:solidFill>
                          <a:schemeClr val="bg1"/>
                        </a:solidFill>
                      </a:endParaRPr>
                    </a:p>
                  </a:txBody>
                  <a:tcPr>
                    <a:noFill/>
                  </a:tcPr>
                </a:tc>
                <a:tc>
                  <a:txBody>
                    <a:bodyPr/>
                    <a:lstStyle/>
                    <a:p>
                      <a:r>
                        <a:rPr lang="en-US" altLang="zh-CN" sz="1100" dirty="0">
                          <a:solidFill>
                            <a:schemeClr val="bg1"/>
                          </a:solidFill>
                        </a:rPr>
                        <a:t>203</a:t>
                      </a:r>
                      <a:endParaRPr lang="zh-CN" altLang="en-US" sz="1100" dirty="0">
                        <a:solidFill>
                          <a:schemeClr val="bg1"/>
                        </a:solidFill>
                      </a:endParaRPr>
                    </a:p>
                  </a:txBody>
                  <a:tcPr>
                    <a:noFill/>
                  </a:tcPr>
                </a:tc>
                <a:extLst>
                  <a:ext uri="{0D108BD9-81ED-4DB2-BD59-A6C34878D82A}">
                    <a16:rowId xmlns:a16="http://schemas.microsoft.com/office/drawing/2014/main" val="2132733371"/>
                  </a:ext>
                </a:extLst>
              </a:tr>
              <a:tr h="248733">
                <a:tc>
                  <a:txBody>
                    <a:bodyPr/>
                    <a:lstStyle/>
                    <a:p>
                      <a:r>
                        <a:rPr lang="en-US" altLang="zh-CN" sz="1100" dirty="0">
                          <a:solidFill>
                            <a:schemeClr val="bg1"/>
                          </a:solidFill>
                        </a:rPr>
                        <a:t>Spot2</a:t>
                      </a:r>
                      <a:endParaRPr lang="zh-CN" altLang="en-US" sz="1100" dirty="0">
                        <a:solidFill>
                          <a:schemeClr val="bg1"/>
                        </a:solidFill>
                      </a:endParaRPr>
                    </a:p>
                  </a:txBody>
                  <a:tcPr>
                    <a:solidFill>
                      <a:schemeClr val="accent1">
                        <a:lumMod val="40000"/>
                        <a:lumOff val="60000"/>
                      </a:schemeClr>
                    </a:solidFill>
                  </a:tcPr>
                </a:tc>
                <a:tc>
                  <a:txBody>
                    <a:bodyPr/>
                    <a:lstStyle/>
                    <a:p>
                      <a:r>
                        <a:rPr lang="en-US" altLang="zh-CN" sz="1100" dirty="0">
                          <a:solidFill>
                            <a:schemeClr val="bg1"/>
                          </a:solidFill>
                        </a:rPr>
                        <a:t>4</a:t>
                      </a:r>
                      <a:endParaRPr lang="zh-CN" altLang="en-US" sz="1100" dirty="0">
                        <a:solidFill>
                          <a:schemeClr val="bg1"/>
                        </a:solidFill>
                      </a:endParaRPr>
                    </a:p>
                  </a:txBody>
                  <a:tcPr>
                    <a:noFill/>
                  </a:tcPr>
                </a:tc>
                <a:tc>
                  <a:txBody>
                    <a:bodyPr/>
                    <a:lstStyle/>
                    <a:p>
                      <a:r>
                        <a:rPr lang="en-US" altLang="zh-CN" sz="1100" dirty="0">
                          <a:solidFill>
                            <a:schemeClr val="bg1"/>
                          </a:solidFill>
                        </a:rPr>
                        <a:t>2</a:t>
                      </a:r>
                      <a:endParaRPr lang="zh-CN" altLang="en-US" sz="1100" dirty="0">
                        <a:solidFill>
                          <a:schemeClr val="bg1"/>
                        </a:solidFill>
                      </a:endParaRPr>
                    </a:p>
                  </a:txBody>
                  <a:tcPr>
                    <a:noFill/>
                  </a:tcPr>
                </a:tc>
                <a:tc>
                  <a:txBody>
                    <a:bodyPr/>
                    <a:lstStyle/>
                    <a:p>
                      <a:endParaRPr lang="zh-CN" altLang="en-US" sz="1100" dirty="0">
                        <a:solidFill>
                          <a:schemeClr val="bg1"/>
                        </a:solidFill>
                      </a:endParaRPr>
                    </a:p>
                  </a:txBody>
                  <a:tcPr>
                    <a:noFill/>
                  </a:tcPr>
                </a:tc>
                <a:tc>
                  <a:txBody>
                    <a:bodyPr/>
                    <a:lstStyle/>
                    <a:p>
                      <a:r>
                        <a:rPr lang="en-US" altLang="zh-CN" sz="1100" dirty="0">
                          <a:solidFill>
                            <a:schemeClr val="bg1"/>
                          </a:solidFill>
                        </a:rPr>
                        <a:t>457</a:t>
                      </a:r>
                      <a:endParaRPr lang="zh-CN" altLang="en-US" sz="1100" dirty="0">
                        <a:solidFill>
                          <a:schemeClr val="bg1"/>
                        </a:solidFill>
                      </a:endParaRPr>
                    </a:p>
                  </a:txBody>
                  <a:tcPr>
                    <a:noFill/>
                  </a:tcPr>
                </a:tc>
                <a:tc>
                  <a:txBody>
                    <a:bodyPr/>
                    <a:lstStyle/>
                    <a:p>
                      <a:r>
                        <a:rPr lang="en-US" altLang="zh-CN" sz="1100" dirty="0">
                          <a:solidFill>
                            <a:schemeClr val="bg1"/>
                          </a:solidFill>
                        </a:rPr>
                        <a:t>133</a:t>
                      </a:r>
                      <a:endParaRPr lang="zh-CN" altLang="en-US" sz="1100" dirty="0">
                        <a:solidFill>
                          <a:schemeClr val="bg1"/>
                        </a:solidFill>
                      </a:endParaRPr>
                    </a:p>
                  </a:txBody>
                  <a:tcPr>
                    <a:noFill/>
                  </a:tcPr>
                </a:tc>
                <a:extLst>
                  <a:ext uri="{0D108BD9-81ED-4DB2-BD59-A6C34878D82A}">
                    <a16:rowId xmlns:a16="http://schemas.microsoft.com/office/drawing/2014/main" val="3426363078"/>
                  </a:ext>
                </a:extLst>
              </a:tr>
              <a:tr h="248733">
                <a:tc>
                  <a:txBody>
                    <a:bodyPr/>
                    <a:lstStyle/>
                    <a:p>
                      <a:r>
                        <a:rPr lang="en-US" altLang="zh-CN" sz="1100" dirty="0">
                          <a:solidFill>
                            <a:schemeClr val="bg1"/>
                          </a:solidFill>
                        </a:rPr>
                        <a:t>…</a:t>
                      </a:r>
                      <a:endParaRPr lang="zh-CN" altLang="en-US" sz="1100" dirty="0">
                        <a:solidFill>
                          <a:schemeClr val="bg1"/>
                        </a:solidFill>
                      </a:endParaRPr>
                    </a:p>
                  </a:txBody>
                  <a:tcPr>
                    <a:solidFill>
                      <a:schemeClr val="accent1">
                        <a:lumMod val="40000"/>
                        <a:lumOff val="60000"/>
                      </a:schemeClr>
                    </a:solidFill>
                  </a:tcPr>
                </a:tc>
                <a:tc>
                  <a:txBody>
                    <a:bodyPr/>
                    <a:lstStyle/>
                    <a:p>
                      <a:endParaRPr lang="zh-CN" altLang="en-US" sz="1100" dirty="0">
                        <a:solidFill>
                          <a:schemeClr val="bg1"/>
                        </a:solidFill>
                      </a:endParaRPr>
                    </a:p>
                  </a:txBody>
                  <a:tcPr>
                    <a:noFill/>
                  </a:tcPr>
                </a:tc>
                <a:tc>
                  <a:txBody>
                    <a:bodyPr/>
                    <a:lstStyle/>
                    <a:p>
                      <a:endParaRPr lang="zh-CN" altLang="en-US" sz="1100" dirty="0">
                        <a:solidFill>
                          <a:schemeClr val="bg1"/>
                        </a:solidFill>
                      </a:endParaRPr>
                    </a:p>
                  </a:txBody>
                  <a:tcPr>
                    <a:noFill/>
                  </a:tcPr>
                </a:tc>
                <a:tc>
                  <a:txBody>
                    <a:bodyPr/>
                    <a:lstStyle/>
                    <a:p>
                      <a:endParaRPr lang="zh-CN" altLang="en-US" sz="1100" dirty="0">
                        <a:solidFill>
                          <a:schemeClr val="bg1"/>
                        </a:solidFill>
                      </a:endParaRPr>
                    </a:p>
                  </a:txBody>
                  <a:tcPr>
                    <a:noFill/>
                  </a:tcPr>
                </a:tc>
                <a:tc>
                  <a:txBody>
                    <a:bodyPr/>
                    <a:lstStyle/>
                    <a:p>
                      <a:endParaRPr lang="zh-CN" altLang="en-US" sz="1100" dirty="0">
                        <a:solidFill>
                          <a:schemeClr val="bg1"/>
                        </a:solidFill>
                      </a:endParaRPr>
                    </a:p>
                  </a:txBody>
                  <a:tcPr>
                    <a:noFill/>
                  </a:tcPr>
                </a:tc>
                <a:tc>
                  <a:txBody>
                    <a:bodyPr/>
                    <a:lstStyle/>
                    <a:p>
                      <a:endParaRPr lang="zh-CN" altLang="en-US" sz="1100" dirty="0">
                        <a:solidFill>
                          <a:schemeClr val="bg1"/>
                        </a:solidFill>
                      </a:endParaRPr>
                    </a:p>
                  </a:txBody>
                  <a:tcPr>
                    <a:noFill/>
                  </a:tcPr>
                </a:tc>
                <a:extLst>
                  <a:ext uri="{0D108BD9-81ED-4DB2-BD59-A6C34878D82A}">
                    <a16:rowId xmlns:a16="http://schemas.microsoft.com/office/drawing/2014/main" val="3766405860"/>
                  </a:ext>
                </a:extLst>
              </a:tr>
            </a:tbl>
          </a:graphicData>
        </a:graphic>
      </p:graphicFrame>
      <p:sp>
        <p:nvSpPr>
          <p:cNvPr id="25" name="矩形: 圆角 24">
            <a:extLst>
              <a:ext uri="{FF2B5EF4-FFF2-40B4-BE49-F238E27FC236}">
                <a16:creationId xmlns:a16="http://schemas.microsoft.com/office/drawing/2014/main" id="{E10E8C3F-E206-01E5-9BCA-9492354392AB}"/>
              </a:ext>
            </a:extLst>
          </p:cNvPr>
          <p:cNvSpPr/>
          <p:nvPr/>
        </p:nvSpPr>
        <p:spPr>
          <a:xfrm>
            <a:off x="6751974" y="4303539"/>
            <a:ext cx="1191121" cy="1178751"/>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A6FCAA6B-2943-F759-39CB-7D88E991E1E5}"/>
              </a:ext>
            </a:extLst>
          </p:cNvPr>
          <p:cNvCxnSpPr>
            <a:cxnSpLocks/>
            <a:stCxn id="25" idx="3"/>
          </p:cNvCxnSpPr>
          <p:nvPr/>
        </p:nvCxnSpPr>
        <p:spPr>
          <a:xfrm flipV="1">
            <a:off x="7943095" y="3995869"/>
            <a:ext cx="956709" cy="897046"/>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0" name="箭头: 下 29">
            <a:extLst>
              <a:ext uri="{FF2B5EF4-FFF2-40B4-BE49-F238E27FC236}">
                <a16:creationId xmlns:a16="http://schemas.microsoft.com/office/drawing/2014/main" id="{CF12CED0-ABFE-EFE6-5191-9A4628CC19AC}"/>
              </a:ext>
            </a:extLst>
          </p:cNvPr>
          <p:cNvSpPr/>
          <p:nvPr/>
        </p:nvSpPr>
        <p:spPr>
          <a:xfrm>
            <a:off x="5060195" y="3672935"/>
            <a:ext cx="130974" cy="330233"/>
          </a:xfrm>
          <a:prstGeom prst="downArrow">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193900AC-E729-08AC-17A5-5A9FFF878B5A}"/>
              </a:ext>
            </a:extLst>
          </p:cNvPr>
          <p:cNvSpPr/>
          <p:nvPr/>
        </p:nvSpPr>
        <p:spPr>
          <a:xfrm>
            <a:off x="2750566" y="5873430"/>
            <a:ext cx="9599103" cy="954107"/>
          </a:xfrm>
          <a:prstGeom prst="rect">
            <a:avLst/>
          </a:prstGeom>
          <a:noFill/>
        </p:spPr>
        <p:txBody>
          <a:bodyPr wrap="none" lIns="91440" tIns="45720" rIns="91440" bIns="45720">
            <a:spAutoFit/>
          </a:bodyPr>
          <a:lstStyle/>
          <a:p>
            <a:pPr algn="ctr"/>
            <a:r>
              <a:rPr lang="en-US" altLang="zh-CN" sz="2800" b="1" cap="none" spc="0" dirty="0">
                <a:ln w="9525">
                  <a:noFill/>
                  <a:prstDash val="solid"/>
                </a:ln>
                <a:solidFill>
                  <a:schemeClr val="accent5"/>
                </a:solidFill>
                <a:effectLst>
                  <a:outerShdw blurRad="12700" dist="38100" dir="2700000" algn="tl" rotWithShape="0">
                    <a:schemeClr val="accent5">
                      <a:lumMod val="60000"/>
                      <a:lumOff val="40000"/>
                    </a:schemeClr>
                  </a:outerShdw>
                </a:effectLst>
              </a:rPr>
              <a:t>Aim: find genes with strong spatial feature </a:t>
            </a:r>
          </a:p>
          <a:p>
            <a:pPr algn="ctr"/>
            <a:r>
              <a:rPr lang="en-US" altLang="zh-CN" sz="2800" b="1" dirty="0">
                <a:ln w="9525">
                  <a:noFill/>
                  <a:prstDash val="solid"/>
                </a:ln>
                <a:solidFill>
                  <a:schemeClr val="accent5"/>
                </a:solidFill>
                <a:effectLst>
                  <a:outerShdw blurRad="12700" dist="38100" dir="2700000" algn="tl" rotWithShape="0">
                    <a:schemeClr val="accent5">
                      <a:lumMod val="60000"/>
                      <a:lumOff val="40000"/>
                    </a:schemeClr>
                  </a:outerShdw>
                </a:effectLst>
              </a:rPr>
              <a:t>&amp; use this feature to better predict undetected genes</a:t>
            </a:r>
            <a:r>
              <a:rPr lang="en-US" altLang="zh-CN" sz="2800" b="1" cap="none" spc="0" dirty="0">
                <a:ln w="9525">
                  <a:noFill/>
                  <a:prstDash val="solid"/>
                </a:ln>
                <a:solidFill>
                  <a:schemeClr val="accent5"/>
                </a:solidFill>
                <a:effectLst>
                  <a:outerShdw blurRad="12700" dist="38100" dir="2700000" algn="tl" rotWithShape="0">
                    <a:schemeClr val="accent5">
                      <a:lumMod val="60000"/>
                      <a:lumOff val="40000"/>
                    </a:schemeClr>
                  </a:outerShdw>
                </a:effectLst>
              </a:rPr>
              <a:t>  </a:t>
            </a:r>
            <a:endParaRPr lang="zh-CN" altLang="en-US" sz="2800" b="1" cap="none" spc="0" dirty="0">
              <a:ln w="9525">
                <a:no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4" name="图片 3" descr="图示&#10;&#10;描述已自动生成">
            <a:extLst>
              <a:ext uri="{FF2B5EF4-FFF2-40B4-BE49-F238E27FC236}">
                <a16:creationId xmlns:a16="http://schemas.microsoft.com/office/drawing/2014/main" id="{DEFF59A3-30D3-740A-F224-7622135C6D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1709" y="1280851"/>
            <a:ext cx="5637032" cy="2707564"/>
          </a:xfrm>
          <a:prstGeom prst="rect">
            <a:avLst/>
          </a:prstGeom>
        </p:spPr>
      </p:pic>
      <p:cxnSp>
        <p:nvCxnSpPr>
          <p:cNvPr id="14" name="直接箭头连接符 13">
            <a:extLst>
              <a:ext uri="{FF2B5EF4-FFF2-40B4-BE49-F238E27FC236}">
                <a16:creationId xmlns:a16="http://schemas.microsoft.com/office/drawing/2014/main" id="{2A9CC891-122E-89A1-7EEE-40D02343E811}"/>
              </a:ext>
            </a:extLst>
          </p:cNvPr>
          <p:cNvCxnSpPr/>
          <p:nvPr/>
        </p:nvCxnSpPr>
        <p:spPr>
          <a:xfrm>
            <a:off x="5877038" y="2447591"/>
            <a:ext cx="437924" cy="0"/>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3652B3C-5BDC-D6F9-29EE-7515845B2A15}"/>
              </a:ext>
            </a:extLst>
          </p:cNvPr>
          <p:cNvSpPr txBox="1"/>
          <p:nvPr/>
        </p:nvSpPr>
        <p:spPr>
          <a:xfrm>
            <a:off x="4199766" y="4055537"/>
            <a:ext cx="1042438" cy="307777"/>
          </a:xfrm>
          <a:prstGeom prst="rect">
            <a:avLst/>
          </a:prstGeom>
          <a:noFill/>
        </p:spPr>
        <p:txBody>
          <a:bodyPr wrap="square" rtlCol="0">
            <a:spAutoFit/>
          </a:bodyPr>
          <a:lstStyle/>
          <a:p>
            <a:pPr algn="l"/>
            <a:r>
              <a:rPr lang="en-US" altLang="zh-CN" sz="1400" dirty="0" err="1">
                <a:solidFill>
                  <a:schemeClr val="bg1"/>
                </a:solidFill>
              </a:rPr>
              <a:t>adata.X</a:t>
            </a:r>
            <a:endParaRPr lang="zh-CN" altLang="en-US" sz="1400" dirty="0">
              <a:solidFill>
                <a:schemeClr val="bg1"/>
              </a:solidFill>
            </a:endParaRPr>
          </a:p>
        </p:txBody>
      </p:sp>
      <p:sp>
        <p:nvSpPr>
          <p:cNvPr id="18" name="箭头: 下 17">
            <a:extLst>
              <a:ext uri="{FF2B5EF4-FFF2-40B4-BE49-F238E27FC236}">
                <a16:creationId xmlns:a16="http://schemas.microsoft.com/office/drawing/2014/main" id="{3466529B-B0B3-AC57-E638-B25D62E0FFF6}"/>
              </a:ext>
            </a:extLst>
          </p:cNvPr>
          <p:cNvSpPr/>
          <p:nvPr/>
        </p:nvSpPr>
        <p:spPr>
          <a:xfrm>
            <a:off x="3026058" y="3655310"/>
            <a:ext cx="130974" cy="330233"/>
          </a:xfrm>
          <a:prstGeom prst="downArrow">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3" name="表格 22">
            <a:extLst>
              <a:ext uri="{FF2B5EF4-FFF2-40B4-BE49-F238E27FC236}">
                <a16:creationId xmlns:a16="http://schemas.microsoft.com/office/drawing/2014/main" id="{2634ED89-4626-BCC1-3024-9EEE8AA88275}"/>
              </a:ext>
            </a:extLst>
          </p:cNvPr>
          <p:cNvGraphicFramePr>
            <a:graphicFrameLocks noGrp="1"/>
          </p:cNvGraphicFramePr>
          <p:nvPr>
            <p:extLst>
              <p:ext uri="{D42A27DB-BD31-4B8C-83A1-F6EECF244321}">
                <p14:modId xmlns:p14="http://schemas.microsoft.com/office/powerpoint/2010/main" val="3591324657"/>
              </p:ext>
            </p:extLst>
          </p:nvPr>
        </p:nvGraphicFramePr>
        <p:xfrm>
          <a:off x="1352666" y="4350704"/>
          <a:ext cx="2576156" cy="1036320"/>
        </p:xfrm>
        <a:graphic>
          <a:graphicData uri="http://schemas.openxmlformats.org/drawingml/2006/table">
            <a:tbl>
              <a:tblPr firstRow="1" bandRow="1">
                <a:tableStyleId>{D7AC3CCA-C797-4891-BE02-D94E43425B78}</a:tableStyleId>
              </a:tblPr>
              <a:tblGrid>
                <a:gridCol w="644039">
                  <a:extLst>
                    <a:ext uri="{9D8B030D-6E8A-4147-A177-3AD203B41FA5}">
                      <a16:colId xmlns:a16="http://schemas.microsoft.com/office/drawing/2014/main" val="773142300"/>
                    </a:ext>
                  </a:extLst>
                </a:gridCol>
                <a:gridCol w="644039">
                  <a:extLst>
                    <a:ext uri="{9D8B030D-6E8A-4147-A177-3AD203B41FA5}">
                      <a16:colId xmlns:a16="http://schemas.microsoft.com/office/drawing/2014/main" val="2337678935"/>
                    </a:ext>
                  </a:extLst>
                </a:gridCol>
                <a:gridCol w="644039">
                  <a:extLst>
                    <a:ext uri="{9D8B030D-6E8A-4147-A177-3AD203B41FA5}">
                      <a16:colId xmlns:a16="http://schemas.microsoft.com/office/drawing/2014/main" val="1485729014"/>
                    </a:ext>
                  </a:extLst>
                </a:gridCol>
                <a:gridCol w="644039">
                  <a:extLst>
                    <a:ext uri="{9D8B030D-6E8A-4147-A177-3AD203B41FA5}">
                      <a16:colId xmlns:a16="http://schemas.microsoft.com/office/drawing/2014/main" val="3379048702"/>
                    </a:ext>
                  </a:extLst>
                </a:gridCol>
              </a:tblGrid>
              <a:tr h="253625">
                <a:tc>
                  <a:txBody>
                    <a:bodyPr/>
                    <a:lstStyle/>
                    <a:p>
                      <a:endParaRPr lang="zh-CN" altLang="en-US" sz="1100" b="0" dirty="0">
                        <a:solidFill>
                          <a:schemeClr val="bg1"/>
                        </a:solidFill>
                      </a:endParaRPr>
                    </a:p>
                  </a:txBody>
                  <a:tcPr>
                    <a:noFill/>
                  </a:tcPr>
                </a:tc>
                <a:tc>
                  <a:txBody>
                    <a:bodyPr/>
                    <a:lstStyle/>
                    <a:p>
                      <a:r>
                        <a:rPr lang="en-US" altLang="zh-CN" sz="1100" b="0" dirty="0">
                          <a:solidFill>
                            <a:schemeClr val="bg1"/>
                          </a:solidFill>
                        </a:rPr>
                        <a:t>gene1</a:t>
                      </a:r>
                      <a:endParaRPr lang="zh-CN" altLang="en-US" sz="1100" b="0" dirty="0">
                        <a:solidFill>
                          <a:schemeClr val="bg1"/>
                        </a:solidFill>
                      </a:endParaRPr>
                    </a:p>
                  </a:txBody>
                  <a:tcPr>
                    <a:solidFill>
                      <a:schemeClr val="accent4">
                        <a:lumMod val="40000"/>
                        <a:lumOff val="60000"/>
                      </a:schemeClr>
                    </a:solidFill>
                  </a:tcPr>
                </a:tc>
                <a:tc>
                  <a:txBody>
                    <a:bodyPr/>
                    <a:lstStyle/>
                    <a:p>
                      <a:r>
                        <a:rPr lang="en-US" altLang="zh-CN" sz="1100" b="0" dirty="0">
                          <a:solidFill>
                            <a:schemeClr val="bg1"/>
                          </a:solidFill>
                        </a:rPr>
                        <a:t>gene2</a:t>
                      </a:r>
                      <a:endParaRPr lang="zh-CN" altLang="en-US" sz="1100" b="0" dirty="0">
                        <a:solidFill>
                          <a:schemeClr val="bg1"/>
                        </a:solidFill>
                      </a:endParaRPr>
                    </a:p>
                  </a:txBody>
                  <a:tcPr>
                    <a:solidFill>
                      <a:schemeClr val="accent4">
                        <a:lumMod val="40000"/>
                        <a:lumOff val="60000"/>
                      </a:schemeClr>
                    </a:solidFill>
                  </a:tcPr>
                </a:tc>
                <a:tc>
                  <a:txBody>
                    <a:bodyPr/>
                    <a:lstStyle/>
                    <a:p>
                      <a:r>
                        <a:rPr lang="en-US" altLang="zh-CN" sz="1100" b="0" dirty="0">
                          <a:solidFill>
                            <a:schemeClr val="bg1"/>
                          </a:solidFill>
                        </a:rPr>
                        <a:t>…</a:t>
                      </a:r>
                      <a:endParaRPr lang="zh-CN" altLang="en-US" sz="1100" b="0" dirty="0">
                        <a:solidFill>
                          <a:schemeClr val="bg1"/>
                        </a:solidFill>
                      </a:endParaRPr>
                    </a:p>
                  </a:txBody>
                  <a:tcPr>
                    <a:solidFill>
                      <a:schemeClr val="accent4">
                        <a:lumMod val="40000"/>
                        <a:lumOff val="60000"/>
                      </a:schemeClr>
                    </a:solidFill>
                  </a:tcPr>
                </a:tc>
                <a:extLst>
                  <a:ext uri="{0D108BD9-81ED-4DB2-BD59-A6C34878D82A}">
                    <a16:rowId xmlns:a16="http://schemas.microsoft.com/office/drawing/2014/main" val="2239014482"/>
                  </a:ext>
                </a:extLst>
              </a:tr>
              <a:tr h="253625">
                <a:tc>
                  <a:txBody>
                    <a:bodyPr/>
                    <a:lstStyle/>
                    <a:p>
                      <a:r>
                        <a:rPr lang="en-US" altLang="zh-CN" sz="1100" dirty="0">
                          <a:solidFill>
                            <a:schemeClr val="bg1"/>
                          </a:solidFill>
                        </a:rPr>
                        <a:t>Cell 1</a:t>
                      </a:r>
                      <a:endParaRPr lang="zh-CN" altLang="en-US" sz="1100" dirty="0">
                        <a:solidFill>
                          <a:schemeClr val="bg1"/>
                        </a:solidFill>
                      </a:endParaRPr>
                    </a:p>
                  </a:txBody>
                  <a:tcPr>
                    <a:solidFill>
                      <a:schemeClr val="accent2">
                        <a:lumMod val="40000"/>
                        <a:lumOff val="60000"/>
                      </a:schemeClr>
                    </a:solidFill>
                  </a:tcPr>
                </a:tc>
                <a:tc>
                  <a:txBody>
                    <a:bodyPr/>
                    <a:lstStyle/>
                    <a:p>
                      <a:r>
                        <a:rPr lang="en-US" altLang="zh-CN" sz="1100" dirty="0">
                          <a:solidFill>
                            <a:schemeClr val="bg1"/>
                          </a:solidFill>
                        </a:rPr>
                        <a:t>8</a:t>
                      </a:r>
                      <a:endParaRPr lang="zh-CN" altLang="en-US" sz="1100" dirty="0">
                        <a:solidFill>
                          <a:schemeClr val="bg1"/>
                        </a:solidFill>
                      </a:endParaRPr>
                    </a:p>
                  </a:txBody>
                  <a:tcPr>
                    <a:noFill/>
                  </a:tcPr>
                </a:tc>
                <a:tc>
                  <a:txBody>
                    <a:bodyPr/>
                    <a:lstStyle/>
                    <a:p>
                      <a:r>
                        <a:rPr lang="en-US" altLang="zh-CN" sz="1100" dirty="0">
                          <a:solidFill>
                            <a:schemeClr val="bg1"/>
                          </a:solidFill>
                        </a:rPr>
                        <a:t>6</a:t>
                      </a:r>
                      <a:endParaRPr lang="zh-CN" altLang="en-US" sz="1100" dirty="0">
                        <a:solidFill>
                          <a:schemeClr val="bg1"/>
                        </a:solidFill>
                      </a:endParaRPr>
                    </a:p>
                  </a:txBody>
                  <a:tcPr>
                    <a:noFill/>
                  </a:tcPr>
                </a:tc>
                <a:tc>
                  <a:txBody>
                    <a:bodyPr/>
                    <a:lstStyle/>
                    <a:p>
                      <a:endParaRPr lang="zh-CN" altLang="en-US" sz="1100" dirty="0">
                        <a:solidFill>
                          <a:schemeClr val="bg1"/>
                        </a:solidFill>
                      </a:endParaRPr>
                    </a:p>
                  </a:txBody>
                  <a:tcPr>
                    <a:noFill/>
                  </a:tcPr>
                </a:tc>
                <a:extLst>
                  <a:ext uri="{0D108BD9-81ED-4DB2-BD59-A6C34878D82A}">
                    <a16:rowId xmlns:a16="http://schemas.microsoft.com/office/drawing/2014/main" val="2132733371"/>
                  </a:ext>
                </a:extLst>
              </a:tr>
              <a:tr h="253625">
                <a:tc>
                  <a:txBody>
                    <a:bodyPr/>
                    <a:lstStyle/>
                    <a:p>
                      <a:r>
                        <a:rPr lang="en-US" altLang="zh-CN" sz="1100" dirty="0">
                          <a:solidFill>
                            <a:schemeClr val="bg1"/>
                          </a:solidFill>
                        </a:rPr>
                        <a:t>Cell 2</a:t>
                      </a:r>
                      <a:endParaRPr lang="zh-CN" altLang="en-US" sz="1100" dirty="0">
                        <a:solidFill>
                          <a:schemeClr val="bg1"/>
                        </a:solidFill>
                      </a:endParaRPr>
                    </a:p>
                  </a:txBody>
                  <a:tcPr>
                    <a:solidFill>
                      <a:schemeClr val="accent2">
                        <a:lumMod val="40000"/>
                        <a:lumOff val="60000"/>
                      </a:schemeClr>
                    </a:solidFill>
                  </a:tcPr>
                </a:tc>
                <a:tc>
                  <a:txBody>
                    <a:bodyPr/>
                    <a:lstStyle/>
                    <a:p>
                      <a:r>
                        <a:rPr lang="en-US" altLang="zh-CN" sz="1100" dirty="0">
                          <a:solidFill>
                            <a:schemeClr val="bg1"/>
                          </a:solidFill>
                        </a:rPr>
                        <a:t>4</a:t>
                      </a:r>
                      <a:endParaRPr lang="zh-CN" altLang="en-US" sz="1100" dirty="0">
                        <a:solidFill>
                          <a:schemeClr val="bg1"/>
                        </a:solidFill>
                      </a:endParaRPr>
                    </a:p>
                  </a:txBody>
                  <a:tcPr>
                    <a:noFill/>
                  </a:tcPr>
                </a:tc>
                <a:tc>
                  <a:txBody>
                    <a:bodyPr/>
                    <a:lstStyle/>
                    <a:p>
                      <a:r>
                        <a:rPr lang="en-US" altLang="zh-CN" sz="1100" dirty="0">
                          <a:solidFill>
                            <a:schemeClr val="bg1"/>
                          </a:solidFill>
                        </a:rPr>
                        <a:t>5</a:t>
                      </a:r>
                      <a:endParaRPr lang="zh-CN" altLang="en-US" sz="1100" dirty="0">
                        <a:solidFill>
                          <a:schemeClr val="bg1"/>
                        </a:solidFill>
                      </a:endParaRPr>
                    </a:p>
                  </a:txBody>
                  <a:tcPr>
                    <a:noFill/>
                  </a:tcPr>
                </a:tc>
                <a:tc>
                  <a:txBody>
                    <a:bodyPr/>
                    <a:lstStyle/>
                    <a:p>
                      <a:endParaRPr lang="zh-CN" altLang="en-US" sz="1100" dirty="0">
                        <a:solidFill>
                          <a:schemeClr val="bg1"/>
                        </a:solidFill>
                      </a:endParaRPr>
                    </a:p>
                  </a:txBody>
                  <a:tcPr>
                    <a:noFill/>
                  </a:tcPr>
                </a:tc>
                <a:extLst>
                  <a:ext uri="{0D108BD9-81ED-4DB2-BD59-A6C34878D82A}">
                    <a16:rowId xmlns:a16="http://schemas.microsoft.com/office/drawing/2014/main" val="3426363078"/>
                  </a:ext>
                </a:extLst>
              </a:tr>
              <a:tr h="253625">
                <a:tc>
                  <a:txBody>
                    <a:bodyPr/>
                    <a:lstStyle/>
                    <a:p>
                      <a:r>
                        <a:rPr lang="en-US" altLang="zh-CN" sz="1100" dirty="0">
                          <a:solidFill>
                            <a:schemeClr val="bg1"/>
                          </a:solidFill>
                        </a:rPr>
                        <a:t>…</a:t>
                      </a:r>
                      <a:endParaRPr lang="zh-CN" altLang="en-US" sz="1100" dirty="0">
                        <a:solidFill>
                          <a:schemeClr val="bg1"/>
                        </a:solidFill>
                      </a:endParaRPr>
                    </a:p>
                  </a:txBody>
                  <a:tcPr>
                    <a:solidFill>
                      <a:schemeClr val="accent2">
                        <a:lumMod val="40000"/>
                        <a:lumOff val="60000"/>
                      </a:schemeClr>
                    </a:solidFill>
                  </a:tcPr>
                </a:tc>
                <a:tc>
                  <a:txBody>
                    <a:bodyPr/>
                    <a:lstStyle/>
                    <a:p>
                      <a:endParaRPr lang="zh-CN" altLang="en-US" sz="1100" dirty="0">
                        <a:solidFill>
                          <a:schemeClr val="bg1"/>
                        </a:solidFill>
                      </a:endParaRPr>
                    </a:p>
                  </a:txBody>
                  <a:tcPr>
                    <a:noFill/>
                  </a:tcPr>
                </a:tc>
                <a:tc>
                  <a:txBody>
                    <a:bodyPr/>
                    <a:lstStyle/>
                    <a:p>
                      <a:endParaRPr lang="zh-CN" altLang="en-US" sz="1100" dirty="0">
                        <a:solidFill>
                          <a:schemeClr val="bg1"/>
                        </a:solidFill>
                      </a:endParaRPr>
                    </a:p>
                  </a:txBody>
                  <a:tcPr>
                    <a:noFill/>
                  </a:tcPr>
                </a:tc>
                <a:tc>
                  <a:txBody>
                    <a:bodyPr/>
                    <a:lstStyle/>
                    <a:p>
                      <a:endParaRPr lang="zh-CN" altLang="en-US" sz="1100" dirty="0">
                        <a:solidFill>
                          <a:schemeClr val="bg1"/>
                        </a:solidFill>
                      </a:endParaRPr>
                    </a:p>
                  </a:txBody>
                  <a:tcPr>
                    <a:noFill/>
                  </a:tcPr>
                </a:tc>
                <a:extLst>
                  <a:ext uri="{0D108BD9-81ED-4DB2-BD59-A6C34878D82A}">
                    <a16:rowId xmlns:a16="http://schemas.microsoft.com/office/drawing/2014/main" val="3766405860"/>
                  </a:ext>
                </a:extLst>
              </a:tr>
            </a:tbl>
          </a:graphicData>
        </a:graphic>
      </p:graphicFrame>
    </p:spTree>
    <p:extLst>
      <p:ext uri="{BB962C8B-B14F-4D97-AF65-F5344CB8AC3E}">
        <p14:creationId xmlns:p14="http://schemas.microsoft.com/office/powerpoint/2010/main" val="3200312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7EA2E78-45FF-A6C1-77BD-76BC30FE06F9}"/>
              </a:ext>
            </a:extLst>
          </p:cNvPr>
          <p:cNvPicPr>
            <a:picLocks noChangeAspect="1"/>
          </p:cNvPicPr>
          <p:nvPr/>
        </p:nvPicPr>
        <p:blipFill>
          <a:blip r:embed="rId3"/>
          <a:stretch>
            <a:fillRect/>
          </a:stretch>
        </p:blipFill>
        <p:spPr>
          <a:xfrm>
            <a:off x="1" y="1"/>
            <a:ext cx="9159497" cy="1223163"/>
          </a:xfrm>
          <a:prstGeom prst="rect">
            <a:avLst/>
          </a:prstGeom>
        </p:spPr>
      </p:pic>
      <p:sp>
        <p:nvSpPr>
          <p:cNvPr id="16" name="文本框 15">
            <a:extLst>
              <a:ext uri="{FF2B5EF4-FFF2-40B4-BE49-F238E27FC236}">
                <a16:creationId xmlns:a16="http://schemas.microsoft.com/office/drawing/2014/main" id="{10247B12-9287-FE12-F448-9E45ED31FD34}"/>
              </a:ext>
            </a:extLst>
          </p:cNvPr>
          <p:cNvSpPr txBox="1"/>
          <p:nvPr/>
        </p:nvSpPr>
        <p:spPr>
          <a:xfrm>
            <a:off x="613681" y="1223164"/>
            <a:ext cx="2862196" cy="369332"/>
          </a:xfrm>
          <a:prstGeom prst="rect">
            <a:avLst/>
          </a:prstGeom>
          <a:noFill/>
        </p:spPr>
        <p:txBody>
          <a:bodyPr wrap="square" rtlCol="0">
            <a:spAutoFit/>
          </a:bodyPr>
          <a:lstStyle/>
          <a:p>
            <a:pPr algn="l"/>
            <a:r>
              <a:rPr lang="en-US" altLang="zh-CN" dirty="0">
                <a:solidFill>
                  <a:schemeClr val="bg1"/>
                </a:solidFill>
              </a:rPr>
              <a:t>Spatial Autocorrelation</a:t>
            </a:r>
            <a:endParaRPr lang="zh-CN" altLang="en-US" dirty="0">
              <a:solidFill>
                <a:schemeClr val="bg1"/>
              </a:solidFill>
            </a:endParaRPr>
          </a:p>
        </p:txBody>
      </p:sp>
      <p:pic>
        <p:nvPicPr>
          <p:cNvPr id="18" name="图片 17">
            <a:extLst>
              <a:ext uri="{FF2B5EF4-FFF2-40B4-BE49-F238E27FC236}">
                <a16:creationId xmlns:a16="http://schemas.microsoft.com/office/drawing/2014/main" id="{DC61A411-2E07-EE11-70E2-695D9A536C7E}"/>
              </a:ext>
            </a:extLst>
          </p:cNvPr>
          <p:cNvPicPr>
            <a:picLocks noChangeAspect="1"/>
          </p:cNvPicPr>
          <p:nvPr/>
        </p:nvPicPr>
        <p:blipFill>
          <a:blip r:embed="rId4"/>
          <a:stretch>
            <a:fillRect/>
          </a:stretch>
        </p:blipFill>
        <p:spPr>
          <a:xfrm>
            <a:off x="4136112" y="2445998"/>
            <a:ext cx="4257872" cy="3274669"/>
          </a:xfrm>
          <a:prstGeom prst="rect">
            <a:avLst/>
          </a:prstGeom>
        </p:spPr>
      </p:pic>
      <p:sp>
        <p:nvSpPr>
          <p:cNvPr id="20" name="文本框 19">
            <a:extLst>
              <a:ext uri="{FF2B5EF4-FFF2-40B4-BE49-F238E27FC236}">
                <a16:creationId xmlns:a16="http://schemas.microsoft.com/office/drawing/2014/main" id="{DA44FF59-5415-E972-DF32-14B1BC94CD8A}"/>
              </a:ext>
            </a:extLst>
          </p:cNvPr>
          <p:cNvSpPr txBox="1"/>
          <p:nvPr/>
        </p:nvSpPr>
        <p:spPr>
          <a:xfrm>
            <a:off x="4579749" y="2025196"/>
            <a:ext cx="3699123" cy="369332"/>
          </a:xfrm>
          <a:prstGeom prst="rect">
            <a:avLst/>
          </a:prstGeom>
          <a:noFill/>
        </p:spPr>
        <p:txBody>
          <a:bodyPr wrap="square" rtlCol="0">
            <a:spAutoFit/>
          </a:bodyPr>
          <a:lstStyle/>
          <a:p>
            <a:pPr algn="l"/>
            <a:r>
              <a:rPr lang="en-US" altLang="zh-CN" dirty="0">
                <a:solidFill>
                  <a:schemeClr val="bg1"/>
                </a:solidFill>
              </a:rPr>
              <a:t>Modifiable areal unit problem</a:t>
            </a:r>
            <a:endParaRPr lang="zh-CN" altLang="en-US" dirty="0">
              <a:solidFill>
                <a:schemeClr val="bg1"/>
              </a:solidFill>
            </a:endParaRPr>
          </a:p>
        </p:txBody>
      </p:sp>
      <p:sp>
        <p:nvSpPr>
          <p:cNvPr id="2" name="文本框 1">
            <a:extLst>
              <a:ext uri="{FF2B5EF4-FFF2-40B4-BE49-F238E27FC236}">
                <a16:creationId xmlns:a16="http://schemas.microsoft.com/office/drawing/2014/main" id="{9E900C8C-ED78-7919-0F85-12DCB8FA2236}"/>
              </a:ext>
            </a:extLst>
          </p:cNvPr>
          <p:cNvSpPr txBox="1"/>
          <p:nvPr/>
        </p:nvSpPr>
        <p:spPr>
          <a:xfrm>
            <a:off x="8248860" y="1329547"/>
            <a:ext cx="3943139" cy="3970318"/>
          </a:xfrm>
          <a:prstGeom prst="rect">
            <a:avLst/>
          </a:prstGeom>
          <a:noFill/>
        </p:spPr>
        <p:txBody>
          <a:bodyPr wrap="square" rtlCol="0">
            <a:spAutoFit/>
          </a:bodyPr>
          <a:lstStyle/>
          <a:p>
            <a:pPr algn="l"/>
            <a:r>
              <a:rPr lang="en-US" altLang="zh-CN" dirty="0">
                <a:solidFill>
                  <a:schemeClr val="bg1"/>
                </a:solidFill>
              </a:rPr>
              <a:t>Advantages of spatial data analysis:</a:t>
            </a:r>
          </a:p>
          <a:p>
            <a:pPr marL="285750" indent="-285750" algn="l">
              <a:buFont typeface="Arial" panose="020B0604020202020204" pitchFamily="34" charset="0"/>
              <a:buChar char="•"/>
            </a:pPr>
            <a:r>
              <a:rPr lang="en-US" altLang="zh-CN" dirty="0">
                <a:solidFill>
                  <a:schemeClr val="bg1"/>
                </a:solidFill>
              </a:rPr>
              <a:t>Check whether gene tends to be more spatially closer to each other,</a:t>
            </a:r>
            <a:r>
              <a:rPr lang="zh-CN" altLang="en-US" dirty="0">
                <a:solidFill>
                  <a:schemeClr val="bg1"/>
                </a:solidFill>
              </a:rPr>
              <a:t> </a:t>
            </a:r>
            <a:r>
              <a:rPr lang="en-US" altLang="zh-CN" dirty="0">
                <a:solidFill>
                  <a:schemeClr val="bg1"/>
                </a:solidFill>
              </a:rPr>
              <a:t>then find the functional relevance between specific genes</a:t>
            </a:r>
          </a:p>
          <a:p>
            <a:pPr marL="285750" indent="-285750" algn="l">
              <a:buFont typeface="Arial" panose="020B0604020202020204" pitchFamily="34" charset="0"/>
              <a:buChar char="•"/>
            </a:pPr>
            <a:r>
              <a:rPr lang="en-US" altLang="zh-CN" dirty="0">
                <a:solidFill>
                  <a:schemeClr val="bg1"/>
                </a:solidFill>
              </a:rPr>
              <a:t>Detect relationship between gene and tissue</a:t>
            </a:r>
          </a:p>
          <a:p>
            <a:pPr marL="285750" indent="-285750" algn="l">
              <a:buFont typeface="Arial" panose="020B0604020202020204" pitchFamily="34" charset="0"/>
              <a:buChar char="•"/>
            </a:pPr>
            <a:r>
              <a:rPr lang="en-US" altLang="zh-CN" dirty="0">
                <a:solidFill>
                  <a:schemeClr val="bg1"/>
                </a:solidFill>
              </a:rPr>
              <a:t>Detect cell-cell interaction, reveal communication networks and signal transduction pathways between cells</a:t>
            </a:r>
          </a:p>
          <a:p>
            <a:pPr marL="285750" indent="-285750" algn="l">
              <a:buFont typeface="Arial" panose="020B0604020202020204" pitchFamily="34" charset="0"/>
              <a:buChar char="•"/>
            </a:pPr>
            <a:r>
              <a:rPr lang="en-US" altLang="zh-CN" dirty="0">
                <a:solidFill>
                  <a:schemeClr val="bg1"/>
                </a:solidFill>
              </a:rPr>
              <a:t>Analyze variant gene expression in spatial clustering</a:t>
            </a:r>
          </a:p>
          <a:p>
            <a:pPr marL="285750" indent="-285750" algn="l">
              <a:buFont typeface="Arial" panose="020B0604020202020204" pitchFamily="34" charset="0"/>
              <a:buChar char="•"/>
            </a:pPr>
            <a:r>
              <a:rPr lang="en-US" altLang="zh-CN" dirty="0">
                <a:solidFill>
                  <a:schemeClr val="bg1"/>
                </a:solidFill>
              </a:rPr>
              <a:t>…</a:t>
            </a:r>
          </a:p>
        </p:txBody>
      </p:sp>
      <p:grpSp>
        <p:nvGrpSpPr>
          <p:cNvPr id="4" name="组合 3">
            <a:extLst>
              <a:ext uri="{FF2B5EF4-FFF2-40B4-BE49-F238E27FC236}">
                <a16:creationId xmlns:a16="http://schemas.microsoft.com/office/drawing/2014/main" id="{3A703B2E-4FDF-DD59-D544-90A2BD4335E0}"/>
              </a:ext>
            </a:extLst>
          </p:cNvPr>
          <p:cNvGrpSpPr/>
          <p:nvPr/>
        </p:nvGrpSpPr>
        <p:grpSpPr>
          <a:xfrm>
            <a:off x="108168" y="1487839"/>
            <a:ext cx="3943141" cy="5370161"/>
            <a:chOff x="0" y="1495585"/>
            <a:chExt cx="3943141" cy="5370161"/>
          </a:xfrm>
        </p:grpSpPr>
        <p:pic>
          <p:nvPicPr>
            <p:cNvPr id="14" name="图片 13">
              <a:extLst>
                <a:ext uri="{FF2B5EF4-FFF2-40B4-BE49-F238E27FC236}">
                  <a16:creationId xmlns:a16="http://schemas.microsoft.com/office/drawing/2014/main" id="{762C2005-DC7D-4C6E-0E53-17A0A06FE78F}"/>
                </a:ext>
              </a:extLst>
            </p:cNvPr>
            <p:cNvPicPr>
              <a:picLocks noChangeAspect="1"/>
            </p:cNvPicPr>
            <p:nvPr/>
          </p:nvPicPr>
          <p:blipFill rotWithShape="1">
            <a:blip r:embed="rId5"/>
            <a:srcRect t="30969" r="-971" b="307"/>
            <a:stretch/>
          </p:blipFill>
          <p:spPr>
            <a:xfrm>
              <a:off x="0" y="3099661"/>
              <a:ext cx="3943141" cy="3766085"/>
            </a:xfrm>
            <a:prstGeom prst="rect">
              <a:avLst/>
            </a:prstGeom>
          </p:spPr>
        </p:pic>
        <p:pic>
          <p:nvPicPr>
            <p:cNvPr id="3" name="图片 2">
              <a:extLst>
                <a:ext uri="{FF2B5EF4-FFF2-40B4-BE49-F238E27FC236}">
                  <a16:creationId xmlns:a16="http://schemas.microsoft.com/office/drawing/2014/main" id="{60C48692-AE8C-DB57-4272-CCDFFD6332FF}"/>
                </a:ext>
              </a:extLst>
            </p:cNvPr>
            <p:cNvPicPr>
              <a:picLocks noChangeAspect="1"/>
            </p:cNvPicPr>
            <p:nvPr/>
          </p:nvPicPr>
          <p:blipFill rotWithShape="1">
            <a:blip r:embed="rId5"/>
            <a:srcRect l="-4" t="-1407" r="-967" b="72136"/>
            <a:stretch/>
          </p:blipFill>
          <p:spPr>
            <a:xfrm>
              <a:off x="0" y="1495585"/>
              <a:ext cx="3943141" cy="1604076"/>
            </a:xfrm>
            <a:prstGeom prst="rect">
              <a:avLst/>
            </a:prstGeom>
          </p:spPr>
        </p:pic>
      </p:grpSp>
    </p:spTree>
    <p:extLst>
      <p:ext uri="{BB962C8B-B14F-4D97-AF65-F5344CB8AC3E}">
        <p14:creationId xmlns:p14="http://schemas.microsoft.com/office/powerpoint/2010/main" val="4086493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BA8958-EA4E-974F-FBAB-00758C2C0EC5}"/>
              </a:ext>
            </a:extLst>
          </p:cNvPr>
          <p:cNvSpPr>
            <a:spLocks noGrp="1"/>
          </p:cNvSpPr>
          <p:nvPr>
            <p:ph type="title"/>
          </p:nvPr>
        </p:nvSpPr>
        <p:spPr>
          <a:xfrm>
            <a:off x="527050" y="-102890"/>
            <a:ext cx="6643567" cy="929159"/>
          </a:xfrm>
        </p:spPr>
        <p:txBody>
          <a:bodyPr>
            <a:normAutofit fontScale="90000"/>
          </a:bodyPr>
          <a:lstStyle/>
          <a:p>
            <a:r>
              <a:rPr lang="en-US" altLang="zh-CN" dirty="0"/>
              <a:t>Spatial autocorrelation</a:t>
            </a:r>
            <a:endParaRPr lang="zh-CN" altLang="en-US" dirty="0"/>
          </a:p>
        </p:txBody>
      </p:sp>
      <p:pic>
        <p:nvPicPr>
          <p:cNvPr id="5" name="图片 4">
            <a:extLst>
              <a:ext uri="{FF2B5EF4-FFF2-40B4-BE49-F238E27FC236}">
                <a16:creationId xmlns:a16="http://schemas.microsoft.com/office/drawing/2014/main" id="{6AEE783C-504B-0C6E-A23F-FBDAAA2360EF}"/>
              </a:ext>
            </a:extLst>
          </p:cNvPr>
          <p:cNvPicPr>
            <a:picLocks noChangeAspect="1"/>
          </p:cNvPicPr>
          <p:nvPr/>
        </p:nvPicPr>
        <p:blipFill>
          <a:blip r:embed="rId3"/>
          <a:stretch>
            <a:fillRect/>
          </a:stretch>
        </p:blipFill>
        <p:spPr>
          <a:xfrm>
            <a:off x="361950" y="1250365"/>
            <a:ext cx="8465050" cy="2081664"/>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F8F7131-DB7D-5B97-E806-217AFEB9AB7A}"/>
                  </a:ext>
                </a:extLst>
              </p:cNvPr>
              <p:cNvSpPr txBox="1"/>
              <p:nvPr/>
            </p:nvSpPr>
            <p:spPr>
              <a:xfrm>
                <a:off x="438059" y="3523543"/>
                <a:ext cx="11686207" cy="391646"/>
              </a:xfrm>
              <a:prstGeom prst="rect">
                <a:avLst/>
              </a:prstGeom>
              <a:noFill/>
            </p:spPr>
            <p:txBody>
              <a:bodyPr wrap="square" rtlCol="0">
                <a:spAutoFit/>
              </a:bodyPr>
              <a:lstStyle/>
              <a:p>
                <a:pPr algn="l"/>
                <a14:m>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𝑤</m:t>
                        </m:r>
                      </m:e>
                      <m:sub>
                        <m:r>
                          <a:rPr lang="en-US" altLang="zh-CN" b="0" i="1" smtClean="0">
                            <a:solidFill>
                              <a:schemeClr val="bg1"/>
                            </a:solidFill>
                            <a:latin typeface="Cambria Math" panose="02040503050406030204" pitchFamily="18" charset="0"/>
                          </a:rPr>
                          <m:t>𝑖𝑗</m:t>
                        </m:r>
                      </m:sub>
                    </m:sSub>
                    <m:r>
                      <a:rPr lang="en-US" altLang="zh-CN" b="0" i="1" smtClean="0">
                        <a:solidFill>
                          <a:schemeClr val="bg1"/>
                        </a:solidFill>
                        <a:latin typeface="Cambria Math" panose="02040503050406030204" pitchFamily="18" charset="0"/>
                      </a:rPr>
                      <m:t>: </m:t>
                    </m:r>
                  </m:oMath>
                </a14:m>
                <a:r>
                  <a:rPr lang="en-US" altLang="zh-CN" b="0" dirty="0">
                    <a:solidFill>
                      <a:schemeClr val="bg1"/>
                    </a:solidFill>
                    <a:latin typeface="Cambria Math" panose="02040503050406030204" pitchFamily="18" charset="0"/>
                  </a:rPr>
                  <a:t>spatial weight matrix calculated by KNN and optimize K</a:t>
                </a:r>
                <a:r>
                  <a:rPr lang="en-US" altLang="zh-CN" dirty="0">
                    <a:solidFill>
                      <a:schemeClr val="bg1"/>
                    </a:solidFill>
                    <a:latin typeface="Cambria Math" panose="02040503050406030204" pitchFamily="18" charset="0"/>
                  </a:rPr>
                  <a:t>, i</a:t>
                </a:r>
                <a:r>
                  <a:rPr lang="en-US" altLang="zh-CN" dirty="0">
                    <a:solidFill>
                      <a:schemeClr val="bg1"/>
                    </a:solidFill>
                  </a:rPr>
                  <a:t>t considers the distance between point </a:t>
                </a:r>
                <a:r>
                  <a:rPr lang="en-US" altLang="zh-CN" dirty="0" err="1">
                    <a:solidFill>
                      <a:schemeClr val="bg1"/>
                    </a:solidFill>
                  </a:rPr>
                  <a:t>i</a:t>
                </a:r>
                <a:r>
                  <a:rPr lang="en-US" altLang="zh-CN" dirty="0">
                    <a:solidFill>
                      <a:schemeClr val="bg1"/>
                    </a:solidFill>
                  </a:rPr>
                  <a:t> and j</a:t>
                </a:r>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5F8F7131-DB7D-5B97-E806-217AFEB9AB7A}"/>
                  </a:ext>
                </a:extLst>
              </p:cNvPr>
              <p:cNvSpPr txBox="1">
                <a:spLocks noRot="1" noChangeAspect="1" noMove="1" noResize="1" noEditPoints="1" noAdjustHandles="1" noChangeArrowheads="1" noChangeShapeType="1" noTextEdit="1"/>
              </p:cNvSpPr>
              <p:nvPr/>
            </p:nvSpPr>
            <p:spPr>
              <a:xfrm>
                <a:off x="438059" y="3523543"/>
                <a:ext cx="11686207" cy="391646"/>
              </a:xfrm>
              <a:prstGeom prst="rect">
                <a:avLst/>
              </a:prstGeom>
              <a:blipFill>
                <a:blip r:embed="rId4"/>
                <a:stretch>
                  <a:fillRect t="-9375" b="-18750"/>
                </a:stretch>
              </a:blipFill>
            </p:spPr>
            <p:txBody>
              <a:bodyPr/>
              <a:lstStyle/>
              <a:p>
                <a:r>
                  <a:rPr lang="en-US">
                    <a:noFill/>
                  </a:rPr>
                  <a:t> </a:t>
                </a:r>
              </a:p>
            </p:txBody>
          </p:sp>
        </mc:Fallback>
      </mc:AlternateContent>
      <p:sp>
        <p:nvSpPr>
          <p:cNvPr id="10" name="文本框 9">
            <a:extLst>
              <a:ext uri="{FF2B5EF4-FFF2-40B4-BE49-F238E27FC236}">
                <a16:creationId xmlns:a16="http://schemas.microsoft.com/office/drawing/2014/main" id="{8968A810-92DF-6668-A801-DF3E32F83932}"/>
              </a:ext>
            </a:extLst>
          </p:cNvPr>
          <p:cNvSpPr txBox="1"/>
          <p:nvPr/>
        </p:nvSpPr>
        <p:spPr>
          <a:xfrm>
            <a:off x="279400" y="1654858"/>
            <a:ext cx="2641600" cy="369332"/>
          </a:xfrm>
          <a:prstGeom prst="rect">
            <a:avLst/>
          </a:prstGeom>
          <a:noFill/>
        </p:spPr>
        <p:txBody>
          <a:bodyPr wrap="square" rtlCol="0">
            <a:spAutoFit/>
          </a:bodyPr>
          <a:lstStyle/>
          <a:p>
            <a:pPr algn="l"/>
            <a:r>
              <a:rPr lang="en-US" altLang="zh-CN" b="1" dirty="0">
                <a:solidFill>
                  <a:schemeClr val="bg1"/>
                </a:solidFill>
              </a:rPr>
              <a:t>Global </a:t>
            </a:r>
            <a:r>
              <a:rPr lang="en-US" altLang="zh-CN" b="1" dirty="0" err="1">
                <a:solidFill>
                  <a:schemeClr val="bg1"/>
                </a:solidFill>
              </a:rPr>
              <a:t>Moran’I</a:t>
            </a:r>
            <a:r>
              <a:rPr lang="en-US" altLang="zh-CN" b="1" dirty="0">
                <a:solidFill>
                  <a:schemeClr val="bg1"/>
                </a:solidFill>
              </a:rPr>
              <a:t>:</a:t>
            </a:r>
            <a:endParaRPr lang="zh-CN" altLang="en-US" b="1" dirty="0">
              <a:solidFill>
                <a:schemeClr val="bg1"/>
              </a:solidFill>
            </a:endParaRPr>
          </a:p>
        </p:txBody>
      </p:sp>
      <p:pic>
        <p:nvPicPr>
          <p:cNvPr id="12" name="图片 11">
            <a:extLst>
              <a:ext uri="{FF2B5EF4-FFF2-40B4-BE49-F238E27FC236}">
                <a16:creationId xmlns:a16="http://schemas.microsoft.com/office/drawing/2014/main" id="{511DB99B-5946-7552-F4BC-672E7513119B}"/>
              </a:ext>
            </a:extLst>
          </p:cNvPr>
          <p:cNvPicPr>
            <a:picLocks noChangeAspect="1"/>
          </p:cNvPicPr>
          <p:nvPr/>
        </p:nvPicPr>
        <p:blipFill>
          <a:blip r:embed="rId5"/>
          <a:stretch>
            <a:fillRect/>
          </a:stretch>
        </p:blipFill>
        <p:spPr>
          <a:xfrm>
            <a:off x="234950" y="4413153"/>
            <a:ext cx="7882360" cy="2083156"/>
          </a:xfrm>
          <a:prstGeom prst="rect">
            <a:avLst/>
          </a:prstGeom>
        </p:spPr>
      </p:pic>
      <p:sp>
        <p:nvSpPr>
          <p:cNvPr id="13" name="文本框 12">
            <a:extLst>
              <a:ext uri="{FF2B5EF4-FFF2-40B4-BE49-F238E27FC236}">
                <a16:creationId xmlns:a16="http://schemas.microsoft.com/office/drawing/2014/main" id="{E9A67C8B-B096-8983-7D75-8B30A63825E8}"/>
              </a:ext>
            </a:extLst>
          </p:cNvPr>
          <p:cNvSpPr txBox="1"/>
          <p:nvPr/>
        </p:nvSpPr>
        <p:spPr>
          <a:xfrm>
            <a:off x="361950" y="4521200"/>
            <a:ext cx="1820690" cy="369332"/>
          </a:xfrm>
          <a:prstGeom prst="rect">
            <a:avLst/>
          </a:prstGeom>
          <a:noFill/>
        </p:spPr>
        <p:txBody>
          <a:bodyPr wrap="square" rtlCol="0">
            <a:spAutoFit/>
          </a:bodyPr>
          <a:lstStyle/>
          <a:p>
            <a:pPr algn="l"/>
            <a:r>
              <a:rPr lang="en-US" altLang="zh-CN" b="1" dirty="0">
                <a:solidFill>
                  <a:schemeClr val="bg1"/>
                </a:solidFill>
              </a:rPr>
              <a:t>Local </a:t>
            </a:r>
            <a:r>
              <a:rPr lang="en-US" altLang="zh-CN" b="1" dirty="0" err="1">
                <a:solidFill>
                  <a:schemeClr val="bg1"/>
                </a:solidFill>
              </a:rPr>
              <a:t>Moran’I</a:t>
            </a:r>
            <a:r>
              <a:rPr lang="en-US" altLang="zh-CN" b="1" dirty="0">
                <a:solidFill>
                  <a:schemeClr val="bg1"/>
                </a:solidFill>
              </a:rPr>
              <a:t>:</a:t>
            </a:r>
            <a:endParaRPr lang="zh-CN" altLang="en-US" b="1" dirty="0">
              <a:solidFill>
                <a:schemeClr val="bg1"/>
              </a:solidFill>
            </a:endParaRPr>
          </a:p>
        </p:txBody>
      </p:sp>
      <p:sp>
        <p:nvSpPr>
          <p:cNvPr id="14" name="文本框 13">
            <a:extLst>
              <a:ext uri="{FF2B5EF4-FFF2-40B4-BE49-F238E27FC236}">
                <a16:creationId xmlns:a16="http://schemas.microsoft.com/office/drawing/2014/main" id="{3FC47123-299F-FC95-8EA9-BF88A1D39B5C}"/>
              </a:ext>
            </a:extLst>
          </p:cNvPr>
          <p:cNvSpPr txBox="1"/>
          <p:nvPr/>
        </p:nvSpPr>
        <p:spPr>
          <a:xfrm>
            <a:off x="279400" y="6126977"/>
            <a:ext cx="495300" cy="369332"/>
          </a:xfrm>
          <a:prstGeom prst="rect">
            <a:avLst/>
          </a:prstGeom>
          <a:noFill/>
        </p:spPr>
        <p:txBody>
          <a:bodyPr wrap="square" rtlCol="0">
            <a:spAutoFit/>
          </a:bodyPr>
          <a:lstStyle/>
          <a:p>
            <a:pPr algn="l"/>
            <a:r>
              <a:rPr lang="en-US" altLang="zh-CN" dirty="0">
                <a:solidFill>
                  <a:schemeClr val="bg1"/>
                </a:solidFill>
              </a:rPr>
              <a:t>or:</a:t>
            </a:r>
            <a:endParaRPr lang="zh-CN" altLang="en-US" dirty="0">
              <a:solidFill>
                <a:schemeClr val="bg1"/>
              </a:solidFill>
            </a:endParaRPr>
          </a:p>
        </p:txBody>
      </p:sp>
      <p:cxnSp>
        <p:nvCxnSpPr>
          <p:cNvPr id="11" name="直接箭头连接符 10">
            <a:extLst>
              <a:ext uri="{FF2B5EF4-FFF2-40B4-BE49-F238E27FC236}">
                <a16:creationId xmlns:a16="http://schemas.microsoft.com/office/drawing/2014/main" id="{BCDC5A70-FEFB-F2EF-41B5-E96039149205}"/>
              </a:ext>
            </a:extLst>
          </p:cNvPr>
          <p:cNvCxnSpPr>
            <a:cxnSpLocks/>
          </p:cNvCxnSpPr>
          <p:nvPr/>
        </p:nvCxnSpPr>
        <p:spPr>
          <a:xfrm flipH="1">
            <a:off x="6039853" y="1530773"/>
            <a:ext cx="4580734" cy="2934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接箭头连接符 14">
            <a:extLst>
              <a:ext uri="{FF2B5EF4-FFF2-40B4-BE49-F238E27FC236}">
                <a16:creationId xmlns:a16="http://schemas.microsoft.com/office/drawing/2014/main" id="{0BA5384B-EFF3-22BC-7398-03654B29AA99}"/>
              </a:ext>
            </a:extLst>
          </p:cNvPr>
          <p:cNvCxnSpPr>
            <a:cxnSpLocks/>
          </p:cNvCxnSpPr>
          <p:nvPr/>
        </p:nvCxnSpPr>
        <p:spPr>
          <a:xfrm flipH="1">
            <a:off x="5000832" y="1530773"/>
            <a:ext cx="6039701" cy="31750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861B2573-10D4-33A7-8426-6974D8202CD6}"/>
              </a:ext>
            </a:extLst>
          </p:cNvPr>
          <p:cNvSpPr txBox="1"/>
          <p:nvPr/>
        </p:nvSpPr>
        <p:spPr>
          <a:xfrm>
            <a:off x="7654269" y="613491"/>
            <a:ext cx="4529890" cy="2031325"/>
          </a:xfrm>
          <a:prstGeom prst="rect">
            <a:avLst/>
          </a:prstGeom>
          <a:noFill/>
        </p:spPr>
        <p:txBody>
          <a:bodyPr wrap="square" rtlCol="0">
            <a:spAutoFit/>
          </a:bodyPr>
          <a:lstStyle/>
          <a:p>
            <a:r>
              <a:rPr lang="en-US" altLang="zh-CN" dirty="0">
                <a:solidFill>
                  <a:schemeClr val="bg1"/>
                </a:solidFill>
              </a:rPr>
              <a:t>The core of spatial autocorrelation analysis lies in two key indicators: the spatial autocorrelation coefficient (Moran's I and Geary's C) and the spatial weight matrix. </a:t>
            </a:r>
          </a:p>
          <a:p>
            <a:r>
              <a:rPr lang="en-US" altLang="zh-CN" dirty="0">
                <a:solidFill>
                  <a:schemeClr val="bg1"/>
                </a:solidFill>
              </a:rPr>
              <a:t>A positive Moran's I value suggests that similar values are clustered together</a:t>
            </a:r>
            <a:endParaRPr lang="zh-CN" altLang="en-US" dirty="0">
              <a:solidFill>
                <a:schemeClr val="bg1"/>
              </a:solidFill>
            </a:endParaRPr>
          </a:p>
          <a:p>
            <a:pPr algn="l"/>
            <a:endParaRPr lang="zh-CN" altLang="en-US" dirty="0">
              <a:solidFill>
                <a:schemeClr val="bg1"/>
              </a:solidFill>
            </a:endParaRPr>
          </a:p>
        </p:txBody>
      </p:sp>
    </p:spTree>
    <p:extLst>
      <p:ext uri="{BB962C8B-B14F-4D97-AF65-F5344CB8AC3E}">
        <p14:creationId xmlns:p14="http://schemas.microsoft.com/office/powerpoint/2010/main" val="718654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66209-085D-3AC1-0614-0224EAB1E39C}"/>
              </a:ext>
            </a:extLst>
          </p:cNvPr>
          <p:cNvSpPr>
            <a:spLocks noGrp="1"/>
          </p:cNvSpPr>
          <p:nvPr>
            <p:ph type="title"/>
          </p:nvPr>
        </p:nvSpPr>
        <p:spPr/>
        <p:txBody>
          <a:bodyPr>
            <a:normAutofit fontScale="90000"/>
          </a:bodyPr>
          <a:lstStyle/>
          <a:p>
            <a:r>
              <a:rPr lang="en-US" altLang="zh-CN" dirty="0"/>
              <a:t>Visualization-</a:t>
            </a:r>
            <a:r>
              <a:rPr lang="en-US" altLang="zh-CN" dirty="0" err="1"/>
              <a:t>Moran’I</a:t>
            </a:r>
            <a:r>
              <a:rPr lang="en-US" altLang="zh-CN" dirty="0"/>
              <a:t> </a:t>
            </a:r>
            <a:endParaRPr lang="zh-CN" altLang="en-US" dirty="0"/>
          </a:p>
        </p:txBody>
      </p:sp>
      <p:sp>
        <p:nvSpPr>
          <p:cNvPr id="27" name="文本框 26">
            <a:extLst>
              <a:ext uri="{FF2B5EF4-FFF2-40B4-BE49-F238E27FC236}">
                <a16:creationId xmlns:a16="http://schemas.microsoft.com/office/drawing/2014/main" id="{3D384FAA-1320-C4A1-C81E-0FE1BF728317}"/>
              </a:ext>
            </a:extLst>
          </p:cNvPr>
          <p:cNvSpPr txBox="1"/>
          <p:nvPr/>
        </p:nvSpPr>
        <p:spPr>
          <a:xfrm>
            <a:off x="3707733" y="2173888"/>
            <a:ext cx="800100" cy="369332"/>
          </a:xfrm>
          <a:prstGeom prst="rect">
            <a:avLst/>
          </a:prstGeom>
          <a:noFill/>
        </p:spPr>
        <p:txBody>
          <a:bodyPr wrap="square" rtlCol="0">
            <a:spAutoFit/>
          </a:bodyPr>
          <a:lstStyle/>
          <a:p>
            <a:pPr algn="l"/>
            <a:r>
              <a:rPr lang="en-US" altLang="zh-CN" dirty="0">
                <a:solidFill>
                  <a:schemeClr val="bg1"/>
                </a:solidFill>
              </a:rPr>
              <a:t>Nme7 </a:t>
            </a:r>
            <a:endParaRPr lang="zh-CN" altLang="en-US" dirty="0">
              <a:solidFill>
                <a:schemeClr val="bg1"/>
              </a:solidFill>
            </a:endParaRPr>
          </a:p>
        </p:txBody>
      </p:sp>
      <p:cxnSp>
        <p:nvCxnSpPr>
          <p:cNvPr id="29" name="连接符: 肘形 28">
            <a:extLst>
              <a:ext uri="{FF2B5EF4-FFF2-40B4-BE49-F238E27FC236}">
                <a16:creationId xmlns:a16="http://schemas.microsoft.com/office/drawing/2014/main" id="{83333F8E-6947-AC1D-C786-0A708B214EA2}"/>
              </a:ext>
            </a:extLst>
          </p:cNvPr>
          <p:cNvCxnSpPr>
            <a:cxnSpLocks/>
          </p:cNvCxnSpPr>
          <p:nvPr/>
        </p:nvCxnSpPr>
        <p:spPr>
          <a:xfrm rot="5400000">
            <a:off x="3561076" y="2475129"/>
            <a:ext cx="502958" cy="56257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连接符: 肘形 29">
            <a:extLst>
              <a:ext uri="{FF2B5EF4-FFF2-40B4-BE49-F238E27FC236}">
                <a16:creationId xmlns:a16="http://schemas.microsoft.com/office/drawing/2014/main" id="{DDFABFBD-2EDA-A2F4-E52F-C558328DB4F3}"/>
              </a:ext>
            </a:extLst>
          </p:cNvPr>
          <p:cNvCxnSpPr>
            <a:cxnSpLocks/>
          </p:cNvCxnSpPr>
          <p:nvPr/>
        </p:nvCxnSpPr>
        <p:spPr>
          <a:xfrm rot="5400000">
            <a:off x="2359669" y="3714821"/>
            <a:ext cx="2908635" cy="56543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3" name="文本框 32">
            <a:extLst>
              <a:ext uri="{FF2B5EF4-FFF2-40B4-BE49-F238E27FC236}">
                <a16:creationId xmlns:a16="http://schemas.microsoft.com/office/drawing/2014/main" id="{C9A16049-9A1A-9651-FF61-ED07EBA5D738}"/>
              </a:ext>
            </a:extLst>
          </p:cNvPr>
          <p:cNvSpPr txBox="1"/>
          <p:nvPr/>
        </p:nvSpPr>
        <p:spPr>
          <a:xfrm>
            <a:off x="4586045" y="2173888"/>
            <a:ext cx="919980" cy="369332"/>
          </a:xfrm>
          <a:prstGeom prst="rect">
            <a:avLst/>
          </a:prstGeom>
          <a:noFill/>
        </p:spPr>
        <p:txBody>
          <a:bodyPr wrap="square" rtlCol="0">
            <a:spAutoFit/>
          </a:bodyPr>
          <a:lstStyle/>
          <a:p>
            <a:pPr algn="l"/>
            <a:r>
              <a:rPr lang="en-US" altLang="zh-CN" dirty="0" err="1">
                <a:solidFill>
                  <a:schemeClr val="bg1"/>
                </a:solidFill>
              </a:rPr>
              <a:t>Nrgn</a:t>
            </a:r>
            <a:endParaRPr lang="zh-CN" altLang="en-US" dirty="0">
              <a:solidFill>
                <a:schemeClr val="bg1"/>
              </a:solidFill>
            </a:endParaRPr>
          </a:p>
        </p:txBody>
      </p:sp>
      <p:cxnSp>
        <p:nvCxnSpPr>
          <p:cNvPr id="34" name="连接符: 肘形 33">
            <a:extLst>
              <a:ext uri="{FF2B5EF4-FFF2-40B4-BE49-F238E27FC236}">
                <a16:creationId xmlns:a16="http://schemas.microsoft.com/office/drawing/2014/main" id="{2D47E8AB-613A-123A-6640-80A2CAAA2DF1}"/>
              </a:ext>
            </a:extLst>
          </p:cNvPr>
          <p:cNvCxnSpPr>
            <a:cxnSpLocks/>
          </p:cNvCxnSpPr>
          <p:nvPr/>
        </p:nvCxnSpPr>
        <p:spPr>
          <a:xfrm>
            <a:off x="5028251" y="2504938"/>
            <a:ext cx="517557" cy="502960"/>
          </a:xfrm>
          <a:prstGeom prst="bentConnector3">
            <a:avLst>
              <a:gd name="adj1" fmla="val 19"/>
            </a:avLst>
          </a:prstGeom>
          <a:ln>
            <a:tailEnd type="triangle"/>
          </a:ln>
        </p:spPr>
        <p:style>
          <a:lnRef idx="1">
            <a:schemeClr val="dk1"/>
          </a:lnRef>
          <a:fillRef idx="0">
            <a:schemeClr val="dk1"/>
          </a:fillRef>
          <a:effectRef idx="0">
            <a:schemeClr val="dk1"/>
          </a:effectRef>
          <a:fontRef idx="minor">
            <a:schemeClr val="tx1"/>
          </a:fontRef>
        </p:style>
      </p:cxnSp>
      <p:cxnSp>
        <p:nvCxnSpPr>
          <p:cNvPr id="37" name="连接符: 肘形 36">
            <a:extLst>
              <a:ext uri="{FF2B5EF4-FFF2-40B4-BE49-F238E27FC236}">
                <a16:creationId xmlns:a16="http://schemas.microsoft.com/office/drawing/2014/main" id="{20154C17-C9DA-3AE4-CA91-90426DC0198B}"/>
              </a:ext>
            </a:extLst>
          </p:cNvPr>
          <p:cNvCxnSpPr>
            <a:cxnSpLocks/>
          </p:cNvCxnSpPr>
          <p:nvPr/>
        </p:nvCxnSpPr>
        <p:spPr>
          <a:xfrm rot="16200000" flipH="1">
            <a:off x="3798802" y="3800084"/>
            <a:ext cx="2936672" cy="47777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9" name="连接符: 肘形 38">
            <a:extLst>
              <a:ext uri="{FF2B5EF4-FFF2-40B4-BE49-F238E27FC236}">
                <a16:creationId xmlns:a16="http://schemas.microsoft.com/office/drawing/2014/main" id="{B385BFE6-FF97-2C9F-4943-74AF0BF328B6}"/>
              </a:ext>
            </a:extLst>
          </p:cNvPr>
          <p:cNvCxnSpPr>
            <a:cxnSpLocks/>
          </p:cNvCxnSpPr>
          <p:nvPr/>
        </p:nvCxnSpPr>
        <p:spPr>
          <a:xfrm>
            <a:off x="5025389" y="2686220"/>
            <a:ext cx="3647911" cy="1485560"/>
          </a:xfrm>
          <a:prstGeom prst="bentConnector3">
            <a:avLst>
              <a:gd name="adj1" fmla="val 197"/>
            </a:avLst>
          </a:prstGeom>
          <a:ln>
            <a:tailEnd type="triangle"/>
          </a:ln>
        </p:spPr>
        <p:style>
          <a:lnRef idx="1">
            <a:schemeClr val="dk1"/>
          </a:lnRef>
          <a:fillRef idx="0">
            <a:schemeClr val="dk1"/>
          </a:fillRef>
          <a:effectRef idx="0">
            <a:schemeClr val="dk1"/>
          </a:effectRef>
          <a:fontRef idx="minor">
            <a:schemeClr val="tx1"/>
          </a:fontRef>
        </p:style>
      </p:cxnSp>
      <p:sp>
        <p:nvSpPr>
          <p:cNvPr id="3" name="文本框 2">
            <a:extLst>
              <a:ext uri="{FF2B5EF4-FFF2-40B4-BE49-F238E27FC236}">
                <a16:creationId xmlns:a16="http://schemas.microsoft.com/office/drawing/2014/main" id="{9E3C9506-AEDA-91E3-321E-6E38F6493D91}"/>
              </a:ext>
            </a:extLst>
          </p:cNvPr>
          <p:cNvSpPr txBox="1"/>
          <p:nvPr/>
        </p:nvSpPr>
        <p:spPr>
          <a:xfrm>
            <a:off x="6617547" y="413173"/>
            <a:ext cx="6014720" cy="369332"/>
          </a:xfrm>
          <a:prstGeom prst="rect">
            <a:avLst/>
          </a:prstGeom>
          <a:noFill/>
        </p:spPr>
        <p:txBody>
          <a:bodyPr wrap="square" rtlCol="0">
            <a:spAutoFit/>
          </a:bodyPr>
          <a:lstStyle/>
          <a:p>
            <a:pPr algn="l"/>
            <a:r>
              <a:rPr lang="en-US" altLang="zh-CN" dirty="0">
                <a:solidFill>
                  <a:schemeClr val="bg1"/>
                </a:solidFill>
              </a:rPr>
              <a:t>Dataset: mouse brain cortex, </a:t>
            </a:r>
            <a:r>
              <a:rPr lang="en-US" altLang="zh-CN" dirty="0" err="1">
                <a:solidFill>
                  <a:schemeClr val="bg1"/>
                </a:solidFill>
              </a:rPr>
              <a:t>Visium</a:t>
            </a:r>
            <a:endParaRPr lang="zh-CN" altLang="en-US" dirty="0">
              <a:solidFill>
                <a:schemeClr val="bg1"/>
              </a:solidFill>
            </a:endParaRPr>
          </a:p>
        </p:txBody>
      </p:sp>
      <p:pic>
        <p:nvPicPr>
          <p:cNvPr id="5" name="图片 4" descr="图表, 散点图&#10;&#10;描述已自动生成">
            <a:extLst>
              <a:ext uri="{FF2B5EF4-FFF2-40B4-BE49-F238E27FC236}">
                <a16:creationId xmlns:a16="http://schemas.microsoft.com/office/drawing/2014/main" id="{D55BC373-0F7B-5741-E595-41B73A6646F7}"/>
              </a:ext>
            </a:extLst>
          </p:cNvPr>
          <p:cNvPicPr>
            <a:picLocks noChangeAspect="1"/>
          </p:cNvPicPr>
          <p:nvPr/>
        </p:nvPicPr>
        <p:blipFill rotWithShape="1">
          <a:blip r:embed="rId3">
            <a:extLst>
              <a:ext uri="{28A0092B-C50C-407E-A947-70E740481C1C}">
                <a14:useLocalDpi xmlns:a14="http://schemas.microsoft.com/office/drawing/2010/main" val="0"/>
              </a:ext>
            </a:extLst>
          </a:blip>
          <a:srcRect l="-1" r="7497"/>
          <a:stretch/>
        </p:blipFill>
        <p:spPr>
          <a:xfrm>
            <a:off x="330964" y="1283742"/>
            <a:ext cx="3206755" cy="2806638"/>
          </a:xfrm>
          <a:prstGeom prst="rect">
            <a:avLst/>
          </a:prstGeom>
        </p:spPr>
      </p:pic>
      <p:pic>
        <p:nvPicPr>
          <p:cNvPr id="7" name="图片 6" descr="图表, 散点图&#10;&#10;描述已自动生成">
            <a:extLst>
              <a:ext uri="{FF2B5EF4-FFF2-40B4-BE49-F238E27FC236}">
                <a16:creationId xmlns:a16="http://schemas.microsoft.com/office/drawing/2014/main" id="{4AA50FBD-18DE-5568-9626-24602FE614F6}"/>
              </a:ext>
            </a:extLst>
          </p:cNvPr>
          <p:cNvPicPr>
            <a:picLocks noChangeAspect="1"/>
          </p:cNvPicPr>
          <p:nvPr/>
        </p:nvPicPr>
        <p:blipFill rotWithShape="1">
          <a:blip r:embed="rId4">
            <a:extLst>
              <a:ext uri="{28A0092B-C50C-407E-A947-70E740481C1C}">
                <a14:useLocalDpi xmlns:a14="http://schemas.microsoft.com/office/drawing/2010/main" val="0"/>
              </a:ext>
            </a:extLst>
          </a:blip>
          <a:srcRect r="8723"/>
          <a:stretch/>
        </p:blipFill>
        <p:spPr>
          <a:xfrm>
            <a:off x="5545808" y="1293845"/>
            <a:ext cx="3230401" cy="2820142"/>
          </a:xfrm>
          <a:prstGeom prst="rect">
            <a:avLst/>
          </a:prstGeom>
        </p:spPr>
      </p:pic>
      <p:pic>
        <p:nvPicPr>
          <p:cNvPr id="9" name="图片 8" descr="图表, 直方图&#10;&#10;描述已自动生成">
            <a:extLst>
              <a:ext uri="{FF2B5EF4-FFF2-40B4-BE49-F238E27FC236}">
                <a16:creationId xmlns:a16="http://schemas.microsoft.com/office/drawing/2014/main" id="{E016FEB7-3945-9F3B-F9BD-8E28A75941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6209" y="2713494"/>
            <a:ext cx="3377362" cy="2640200"/>
          </a:xfrm>
          <a:prstGeom prst="rect">
            <a:avLst/>
          </a:prstGeom>
        </p:spPr>
      </p:pic>
      <p:pic>
        <p:nvPicPr>
          <p:cNvPr id="13" name="图片 12" descr="图表&#10;&#10;描述已自动生成">
            <a:extLst>
              <a:ext uri="{FF2B5EF4-FFF2-40B4-BE49-F238E27FC236}">
                <a16:creationId xmlns:a16="http://schemas.microsoft.com/office/drawing/2014/main" id="{CFEC71E6-A4FC-0823-75CB-6DEA94DC93F7}"/>
              </a:ext>
            </a:extLst>
          </p:cNvPr>
          <p:cNvPicPr>
            <a:picLocks noChangeAspect="1"/>
          </p:cNvPicPr>
          <p:nvPr/>
        </p:nvPicPr>
        <p:blipFill rotWithShape="1">
          <a:blip r:embed="rId6">
            <a:extLst>
              <a:ext uri="{28A0092B-C50C-407E-A947-70E740481C1C}">
                <a14:useLocalDpi xmlns:a14="http://schemas.microsoft.com/office/drawing/2010/main" val="0"/>
              </a:ext>
            </a:extLst>
          </a:blip>
          <a:srcRect r="8679"/>
          <a:stretch/>
        </p:blipFill>
        <p:spPr>
          <a:xfrm>
            <a:off x="5503094" y="4212218"/>
            <a:ext cx="3173137" cy="2759097"/>
          </a:xfrm>
          <a:prstGeom prst="rect">
            <a:avLst/>
          </a:prstGeom>
        </p:spPr>
      </p:pic>
      <p:pic>
        <p:nvPicPr>
          <p:cNvPr id="15" name="图片 14" descr="图表, 散点图&#10;&#10;描述已自动生成">
            <a:extLst>
              <a:ext uri="{FF2B5EF4-FFF2-40B4-BE49-F238E27FC236}">
                <a16:creationId xmlns:a16="http://schemas.microsoft.com/office/drawing/2014/main" id="{E2BBE215-973D-405B-2DB8-412FD0DA647B}"/>
              </a:ext>
            </a:extLst>
          </p:cNvPr>
          <p:cNvPicPr>
            <a:picLocks noChangeAspect="1"/>
          </p:cNvPicPr>
          <p:nvPr/>
        </p:nvPicPr>
        <p:blipFill rotWithShape="1">
          <a:blip r:embed="rId7">
            <a:extLst>
              <a:ext uri="{28A0092B-C50C-407E-A947-70E740481C1C}">
                <a14:useLocalDpi xmlns:a14="http://schemas.microsoft.com/office/drawing/2010/main" val="0"/>
              </a:ext>
            </a:extLst>
          </a:blip>
          <a:srcRect l="-1" r="9042"/>
          <a:stretch/>
        </p:blipFill>
        <p:spPr>
          <a:xfrm>
            <a:off x="441240" y="4212217"/>
            <a:ext cx="3050246" cy="2641233"/>
          </a:xfrm>
          <a:prstGeom prst="rect">
            <a:avLst/>
          </a:prstGeom>
        </p:spPr>
      </p:pic>
    </p:spTree>
    <p:extLst>
      <p:ext uri="{BB962C8B-B14F-4D97-AF65-F5344CB8AC3E}">
        <p14:creationId xmlns:p14="http://schemas.microsoft.com/office/powerpoint/2010/main" val="2668360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E552A0-73C8-EF99-F251-1E733CEF7BC3}"/>
              </a:ext>
            </a:extLst>
          </p:cNvPr>
          <p:cNvSpPr>
            <a:spLocks noGrp="1"/>
          </p:cNvSpPr>
          <p:nvPr>
            <p:ph type="title"/>
          </p:nvPr>
        </p:nvSpPr>
        <p:spPr>
          <a:xfrm>
            <a:off x="539096" y="171950"/>
            <a:ext cx="7162184" cy="487937"/>
          </a:xfrm>
        </p:spPr>
        <p:txBody>
          <a:bodyPr>
            <a:normAutofit/>
          </a:bodyPr>
          <a:lstStyle/>
          <a:p>
            <a:r>
              <a:rPr lang="en-US" altLang="zh-CN" dirty="0"/>
              <a:t>Gene prediction algorithm</a:t>
            </a:r>
            <a:endParaRPr lang="zh-CN" altLang="en-US" dirty="0"/>
          </a:p>
        </p:txBody>
      </p:sp>
      <p:sp>
        <p:nvSpPr>
          <p:cNvPr id="5" name="矩形 4">
            <a:extLst>
              <a:ext uri="{FF2B5EF4-FFF2-40B4-BE49-F238E27FC236}">
                <a16:creationId xmlns:a16="http://schemas.microsoft.com/office/drawing/2014/main" id="{8A998D1D-AA96-92E0-EE4B-97E1D71144D1}"/>
              </a:ext>
            </a:extLst>
          </p:cNvPr>
          <p:cNvSpPr/>
          <p:nvPr/>
        </p:nvSpPr>
        <p:spPr>
          <a:xfrm>
            <a:off x="425992" y="1068097"/>
            <a:ext cx="10967490" cy="6186309"/>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742950" indent="-742950">
              <a:buFont typeface="+mj-ea"/>
              <a:buAutoNum type="circleNumDbPlain"/>
            </a:pPr>
            <a:r>
              <a:rPr lang="en-US" altLang="zh-CN" sz="4400" b="1" dirty="0">
                <a:ln/>
                <a:solidFill>
                  <a:schemeClr val="accent3"/>
                </a:solidFill>
              </a:rPr>
              <a:t>IDW- Inversed Distance Weighted  </a:t>
            </a:r>
          </a:p>
          <a:p>
            <a:pPr marL="742950" indent="-742950">
              <a:buFont typeface="+mj-ea"/>
              <a:buAutoNum type="circleNumDbPlain"/>
            </a:pPr>
            <a:endParaRPr lang="en-US" altLang="zh-CN" sz="4400" b="1" dirty="0">
              <a:ln/>
              <a:solidFill>
                <a:schemeClr val="accent3"/>
              </a:solidFill>
            </a:endParaRPr>
          </a:p>
          <a:p>
            <a:pPr marL="742950" indent="-742950">
              <a:buFont typeface="+mj-ea"/>
              <a:buAutoNum type="circleNumDbPlain"/>
            </a:pPr>
            <a:endParaRPr lang="en-US" altLang="zh-CN" sz="4400" b="1" dirty="0">
              <a:ln/>
              <a:solidFill>
                <a:schemeClr val="accent3"/>
              </a:solidFill>
            </a:endParaRPr>
          </a:p>
          <a:p>
            <a:pPr marL="742950" indent="-742950">
              <a:buFont typeface="+mj-ea"/>
              <a:buAutoNum type="circleNumDbPlain"/>
            </a:pPr>
            <a:endParaRPr lang="en-US" altLang="zh-CN" sz="4400" b="1" dirty="0">
              <a:ln/>
              <a:solidFill>
                <a:schemeClr val="accent3"/>
              </a:solidFill>
            </a:endParaRPr>
          </a:p>
          <a:p>
            <a:pPr marL="742950" indent="-742950">
              <a:buFont typeface="+mj-ea"/>
              <a:buAutoNum type="circleNumDbPlain"/>
            </a:pPr>
            <a:endParaRPr lang="en-US" altLang="zh-CN" sz="4400" b="1" dirty="0">
              <a:ln/>
              <a:solidFill>
                <a:schemeClr val="accent3"/>
              </a:solidFill>
            </a:endParaRPr>
          </a:p>
          <a:p>
            <a:pPr marL="742950" indent="-742950">
              <a:buFont typeface="+mj-ea"/>
              <a:buAutoNum type="circleNumDbPlain"/>
            </a:pPr>
            <a:r>
              <a:rPr lang="en-US" altLang="zh-CN" sz="4400" b="1">
                <a:ln/>
                <a:solidFill>
                  <a:schemeClr val="accent3"/>
                </a:solidFill>
              </a:rPr>
              <a:t>Kriging</a:t>
            </a:r>
          </a:p>
          <a:p>
            <a:pPr marL="742950" indent="-742950">
              <a:buFont typeface="+mj-ea"/>
              <a:buAutoNum type="circleNumDbPlain"/>
            </a:pPr>
            <a:r>
              <a:rPr lang="en-US" altLang="zh-CN" sz="4400" b="1">
                <a:ln/>
                <a:solidFill>
                  <a:schemeClr val="accent3"/>
                </a:solidFill>
              </a:rPr>
              <a:t>GWR&amp;MGWR</a:t>
            </a:r>
          </a:p>
          <a:p>
            <a:r>
              <a:rPr lang="en-US" altLang="zh-CN" sz="4400" b="1">
                <a:ln/>
                <a:solidFill>
                  <a:schemeClr val="accent3"/>
                </a:solidFill>
              </a:rPr>
              <a:t>     Geographically Weighted Regression</a:t>
            </a:r>
            <a:endParaRPr lang="zh-CN" altLang="en-US" sz="4400" b="1">
              <a:ln/>
              <a:solidFill>
                <a:schemeClr val="accent3"/>
              </a:solidFill>
            </a:endParaRPr>
          </a:p>
          <a:p>
            <a:endParaRPr lang="en-US" altLang="zh-CN" sz="4400" b="1">
              <a:ln/>
              <a:solidFill>
                <a:schemeClr val="accent3"/>
              </a:solidFill>
            </a:endParaRPr>
          </a:p>
        </p:txBody>
      </p:sp>
      <p:sp>
        <p:nvSpPr>
          <p:cNvPr id="11" name="文本框 10">
            <a:extLst>
              <a:ext uri="{FF2B5EF4-FFF2-40B4-BE49-F238E27FC236}">
                <a16:creationId xmlns:a16="http://schemas.microsoft.com/office/drawing/2014/main" id="{00FFB7E1-CB91-A3DA-F8E4-984CB17D6A0A}"/>
              </a:ext>
            </a:extLst>
          </p:cNvPr>
          <p:cNvSpPr txBox="1"/>
          <p:nvPr/>
        </p:nvSpPr>
        <p:spPr>
          <a:xfrm>
            <a:off x="1955107" y="2130812"/>
            <a:ext cx="3091025" cy="2246769"/>
          </a:xfrm>
          <a:prstGeom prst="rect">
            <a:avLst/>
          </a:prstGeom>
          <a:noFill/>
        </p:spPr>
        <p:txBody>
          <a:bodyPr wrap="square" rtlCol="0">
            <a:spAutoFit/>
          </a:bodyPr>
          <a:lstStyle/>
          <a:p>
            <a:pPr algn="l"/>
            <a:r>
              <a:rPr lang="en-US" altLang="zh-CN" sz="2000" dirty="0">
                <a:solidFill>
                  <a:schemeClr val="bg1"/>
                </a:solidFill>
              </a:rPr>
              <a:t>Calculate distance</a:t>
            </a:r>
          </a:p>
          <a:p>
            <a:pPr algn="l"/>
            <a:endParaRPr lang="en-US" altLang="zh-CN" sz="2000" dirty="0">
              <a:solidFill>
                <a:schemeClr val="bg1"/>
              </a:solidFill>
            </a:endParaRPr>
          </a:p>
          <a:p>
            <a:pPr algn="l"/>
            <a:endParaRPr lang="en-US" altLang="zh-CN" sz="2000" dirty="0">
              <a:solidFill>
                <a:schemeClr val="bg1"/>
              </a:solidFill>
            </a:endParaRPr>
          </a:p>
          <a:p>
            <a:pPr algn="l"/>
            <a:r>
              <a:rPr lang="en-US" altLang="zh-CN" sz="2000" dirty="0">
                <a:solidFill>
                  <a:schemeClr val="bg1"/>
                </a:solidFill>
              </a:rPr>
              <a:t>Calculate weight</a:t>
            </a:r>
          </a:p>
          <a:p>
            <a:pPr algn="l"/>
            <a:endParaRPr lang="en-US" altLang="zh-CN" sz="2000" dirty="0">
              <a:solidFill>
                <a:schemeClr val="bg1"/>
              </a:solidFill>
            </a:endParaRPr>
          </a:p>
          <a:p>
            <a:pPr algn="l"/>
            <a:endParaRPr lang="en-US" altLang="zh-CN" sz="2000" dirty="0">
              <a:solidFill>
                <a:schemeClr val="bg1"/>
              </a:solidFill>
            </a:endParaRPr>
          </a:p>
          <a:p>
            <a:pPr algn="l"/>
            <a:r>
              <a:rPr lang="en-US" altLang="zh-CN" sz="2000" dirty="0">
                <a:solidFill>
                  <a:schemeClr val="bg1"/>
                </a:solidFill>
              </a:rPr>
              <a:t>Calculate interpolation</a:t>
            </a:r>
            <a:endParaRPr lang="zh-CN" altLang="en-US" sz="2000" dirty="0">
              <a:solidFill>
                <a:schemeClr val="bg1"/>
              </a:solidFill>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7A2034C-D7EA-CA2C-6368-D4475F9C1DDD}"/>
                  </a:ext>
                </a:extLst>
              </p:cNvPr>
              <p:cNvSpPr txBox="1"/>
              <p:nvPr/>
            </p:nvSpPr>
            <p:spPr>
              <a:xfrm>
                <a:off x="5100708" y="2062090"/>
                <a:ext cx="2949077" cy="297967"/>
              </a:xfrm>
              <a:prstGeom prst="rect">
                <a:avLst/>
              </a:prstGeom>
              <a:noFill/>
            </p:spPr>
            <p:txBody>
              <a:bodyPr wrap="none" lIns="0" tIns="0" rIns="0" bIns="0" rtlCol="0">
                <a:spAutoFit/>
              </a:bodyPr>
              <a:lstStyle/>
              <a:p>
                <a14:m>
                  <m:oMath xmlns:m="http://schemas.openxmlformats.org/officeDocument/2006/math">
                    <m:sSub>
                      <m:sSubPr>
                        <m:ctrlPr>
                          <a:rPr lang="nn-NO" altLang="zh-CN" i="1" smtClean="0">
                            <a:solidFill>
                              <a:schemeClr val="bg1"/>
                            </a:solidFill>
                            <a:latin typeface="Cambria Math" panose="02040503050406030204" pitchFamily="18" charset="0"/>
                          </a:rPr>
                        </m:ctrlPr>
                      </m:sSubPr>
                      <m:e>
                        <m:r>
                          <a:rPr lang="nn-NO" altLang="zh-CN" i="1">
                            <a:solidFill>
                              <a:schemeClr val="bg1"/>
                            </a:solidFill>
                            <a:latin typeface="Cambria Math" panose="02040503050406030204" pitchFamily="18" charset="0"/>
                          </a:rPr>
                          <m:t>𝑑</m:t>
                        </m:r>
                      </m:e>
                      <m:sub>
                        <m:r>
                          <a:rPr lang="nn-NO" altLang="zh-CN" i="1">
                            <a:solidFill>
                              <a:schemeClr val="bg1"/>
                            </a:solidFill>
                            <a:latin typeface="Cambria Math" panose="02040503050406030204" pitchFamily="18" charset="0"/>
                          </a:rPr>
                          <m:t>𝑖</m:t>
                        </m:r>
                      </m:sub>
                    </m:sSub>
                    <m:r>
                      <a:rPr lang="nn-NO" altLang="zh-CN" i="1">
                        <a:solidFill>
                          <a:schemeClr val="bg1"/>
                        </a:solidFill>
                        <a:latin typeface="Cambria Math" panose="02040503050406030204" pitchFamily="18" charset="0"/>
                      </a:rPr>
                      <m:t> =</m:t>
                    </m:r>
                    <m:r>
                      <a:rPr lang="nn-NO" altLang="zh-CN" i="1" smtClean="0">
                        <a:solidFill>
                          <a:schemeClr val="bg1"/>
                        </a:solidFill>
                        <a:latin typeface="Cambria Math" panose="02040503050406030204" pitchFamily="18" charset="0"/>
                      </a:rPr>
                      <m:t>√</m:t>
                    </m:r>
                    <m:d>
                      <m:dPr>
                        <m:begChr m:val="{"/>
                        <m:endChr m:val="}"/>
                        <m:ctrlPr>
                          <a:rPr lang="nn-NO" altLang="zh-CN" i="1">
                            <a:solidFill>
                              <a:schemeClr val="bg1"/>
                            </a:solidFill>
                            <a:latin typeface="Cambria Math" panose="02040503050406030204" pitchFamily="18" charset="0"/>
                          </a:rPr>
                        </m:ctrlPr>
                      </m:dPr>
                      <m:e>
                        <m:sSup>
                          <m:sSupPr>
                            <m:ctrlPr>
                              <a:rPr lang="nn-NO" altLang="zh-CN" i="1">
                                <a:solidFill>
                                  <a:schemeClr val="bg1"/>
                                </a:solidFill>
                                <a:latin typeface="Cambria Math" panose="02040503050406030204" pitchFamily="18" charset="0"/>
                              </a:rPr>
                            </m:ctrlPr>
                          </m:sSupPr>
                          <m:e>
                            <m:d>
                              <m:dPr>
                                <m:ctrlPr>
                                  <a:rPr lang="nn-NO" altLang="zh-CN" i="1">
                                    <a:solidFill>
                                      <a:schemeClr val="bg1"/>
                                    </a:solidFill>
                                    <a:latin typeface="Cambria Math" panose="02040503050406030204" pitchFamily="18" charset="0"/>
                                  </a:rPr>
                                </m:ctrlPr>
                              </m:dPr>
                              <m:e>
                                <m:r>
                                  <a:rPr lang="nn-NO" altLang="zh-CN" i="1">
                                    <a:solidFill>
                                      <a:schemeClr val="bg1"/>
                                    </a:solidFill>
                                    <a:latin typeface="Cambria Math" panose="02040503050406030204" pitchFamily="18" charset="0"/>
                                  </a:rPr>
                                  <m:t>𝑥</m:t>
                                </m:r>
                                <m:r>
                                  <a:rPr lang="nn-NO" altLang="zh-CN" i="1">
                                    <a:solidFill>
                                      <a:schemeClr val="bg1"/>
                                    </a:solidFill>
                                    <a:latin typeface="Cambria Math" panose="02040503050406030204" pitchFamily="18" charset="0"/>
                                  </a:rPr>
                                  <m:t> − </m:t>
                                </m:r>
                                <m:sSub>
                                  <m:sSubPr>
                                    <m:ctrlPr>
                                      <a:rPr lang="nn-NO" altLang="zh-CN" i="1">
                                        <a:solidFill>
                                          <a:schemeClr val="bg1"/>
                                        </a:solidFill>
                                        <a:latin typeface="Cambria Math" panose="02040503050406030204" pitchFamily="18" charset="0"/>
                                      </a:rPr>
                                    </m:ctrlPr>
                                  </m:sSubPr>
                                  <m:e>
                                    <m:r>
                                      <a:rPr lang="nn-NO" altLang="zh-CN" i="1">
                                        <a:solidFill>
                                          <a:schemeClr val="bg1"/>
                                        </a:solidFill>
                                        <a:latin typeface="Cambria Math" panose="02040503050406030204" pitchFamily="18" charset="0"/>
                                      </a:rPr>
                                      <m:t>𝑥</m:t>
                                    </m:r>
                                  </m:e>
                                  <m:sub>
                                    <m:r>
                                      <a:rPr lang="nn-NO" altLang="zh-CN" i="1">
                                        <a:solidFill>
                                          <a:schemeClr val="bg1"/>
                                        </a:solidFill>
                                        <a:latin typeface="Cambria Math" panose="02040503050406030204" pitchFamily="18" charset="0"/>
                                      </a:rPr>
                                      <m:t>𝑖</m:t>
                                    </m:r>
                                  </m:sub>
                                </m:sSub>
                              </m:e>
                            </m:d>
                          </m:e>
                          <m:sup>
                            <m:r>
                              <a:rPr lang="nn-NO" altLang="zh-CN" i="1">
                                <a:solidFill>
                                  <a:schemeClr val="bg1"/>
                                </a:solidFill>
                                <a:latin typeface="Cambria Math" panose="02040503050406030204" pitchFamily="18" charset="0"/>
                              </a:rPr>
                              <m:t>2</m:t>
                            </m:r>
                          </m:sup>
                        </m:sSup>
                        <m:r>
                          <a:rPr lang="nn-NO" altLang="zh-CN" i="1">
                            <a:solidFill>
                              <a:schemeClr val="bg1"/>
                            </a:solidFill>
                            <a:latin typeface="Cambria Math" panose="02040503050406030204" pitchFamily="18" charset="0"/>
                          </a:rPr>
                          <m:t> + </m:t>
                        </m:r>
                        <m:sSup>
                          <m:sSupPr>
                            <m:ctrlPr>
                              <a:rPr lang="nn-NO" altLang="zh-CN" i="1">
                                <a:solidFill>
                                  <a:schemeClr val="bg1"/>
                                </a:solidFill>
                                <a:latin typeface="Cambria Math" panose="02040503050406030204" pitchFamily="18" charset="0"/>
                              </a:rPr>
                            </m:ctrlPr>
                          </m:sSupPr>
                          <m:e>
                            <m:d>
                              <m:dPr>
                                <m:ctrlPr>
                                  <a:rPr lang="nn-NO" altLang="zh-CN" i="1">
                                    <a:solidFill>
                                      <a:schemeClr val="bg1"/>
                                    </a:solidFill>
                                    <a:latin typeface="Cambria Math" panose="02040503050406030204" pitchFamily="18" charset="0"/>
                                  </a:rPr>
                                </m:ctrlPr>
                              </m:dPr>
                              <m:e>
                                <m:r>
                                  <a:rPr lang="nn-NO" altLang="zh-CN" i="1">
                                    <a:solidFill>
                                      <a:schemeClr val="bg1"/>
                                    </a:solidFill>
                                    <a:latin typeface="Cambria Math" panose="02040503050406030204" pitchFamily="18" charset="0"/>
                                  </a:rPr>
                                  <m:t>𝑦</m:t>
                                </m:r>
                                <m:r>
                                  <a:rPr lang="nn-NO" altLang="zh-CN" i="1">
                                    <a:solidFill>
                                      <a:schemeClr val="bg1"/>
                                    </a:solidFill>
                                    <a:latin typeface="Cambria Math" panose="02040503050406030204" pitchFamily="18" charset="0"/>
                                  </a:rPr>
                                  <m:t> − </m:t>
                                </m:r>
                                <m:sSub>
                                  <m:sSubPr>
                                    <m:ctrlPr>
                                      <a:rPr lang="nn-NO" altLang="zh-CN" i="1">
                                        <a:solidFill>
                                          <a:schemeClr val="bg1"/>
                                        </a:solidFill>
                                        <a:latin typeface="Cambria Math" panose="02040503050406030204" pitchFamily="18" charset="0"/>
                                      </a:rPr>
                                    </m:ctrlPr>
                                  </m:sSubPr>
                                  <m:e>
                                    <m:r>
                                      <a:rPr lang="nn-NO" altLang="zh-CN" i="1">
                                        <a:solidFill>
                                          <a:schemeClr val="bg1"/>
                                        </a:solidFill>
                                        <a:latin typeface="Cambria Math" panose="02040503050406030204" pitchFamily="18" charset="0"/>
                                      </a:rPr>
                                      <m:t>𝑦</m:t>
                                    </m:r>
                                  </m:e>
                                  <m:sub>
                                    <m:r>
                                      <a:rPr lang="nn-NO" altLang="zh-CN" i="1">
                                        <a:solidFill>
                                          <a:schemeClr val="bg1"/>
                                        </a:solidFill>
                                        <a:latin typeface="Cambria Math" panose="02040503050406030204" pitchFamily="18" charset="0"/>
                                      </a:rPr>
                                      <m:t>𝑖</m:t>
                                    </m:r>
                                  </m:sub>
                                </m:sSub>
                              </m:e>
                            </m:d>
                          </m:e>
                          <m:sup>
                            <m:r>
                              <a:rPr lang="nn-NO" altLang="zh-CN" i="1">
                                <a:solidFill>
                                  <a:schemeClr val="bg1"/>
                                </a:solidFill>
                                <a:latin typeface="Cambria Math" panose="02040503050406030204" pitchFamily="18" charset="0"/>
                              </a:rPr>
                              <m:t>2</m:t>
                            </m:r>
                          </m:sup>
                        </m:sSup>
                      </m:e>
                    </m:d>
                  </m:oMath>
                </a14:m>
                <a:r>
                  <a:rPr lang="zh-CN" altLang="en-US" dirty="0">
                    <a:solidFill>
                      <a:schemeClr val="bg1"/>
                    </a:solidFill>
                  </a:rPr>
                  <a:t> </a:t>
                </a:r>
              </a:p>
            </p:txBody>
          </p:sp>
        </mc:Choice>
        <mc:Fallback xmlns="">
          <p:sp>
            <p:nvSpPr>
              <p:cNvPr id="16" name="文本框 15">
                <a:extLst>
                  <a:ext uri="{FF2B5EF4-FFF2-40B4-BE49-F238E27FC236}">
                    <a16:creationId xmlns:a16="http://schemas.microsoft.com/office/drawing/2014/main" id="{D7A2034C-D7EA-CA2C-6368-D4475F9C1DDD}"/>
                  </a:ext>
                </a:extLst>
              </p:cNvPr>
              <p:cNvSpPr txBox="1">
                <a:spLocks noRot="1" noChangeAspect="1" noMove="1" noResize="1" noEditPoints="1" noAdjustHandles="1" noChangeArrowheads="1" noChangeShapeType="1" noTextEdit="1"/>
              </p:cNvSpPr>
              <p:nvPr/>
            </p:nvSpPr>
            <p:spPr>
              <a:xfrm>
                <a:off x="5100708" y="2062090"/>
                <a:ext cx="2949077" cy="297967"/>
              </a:xfrm>
              <a:prstGeom prst="rect">
                <a:avLst/>
              </a:prstGeom>
              <a:blipFill>
                <a:blip r:embed="rId3"/>
                <a:stretch>
                  <a:fillRect l="-2893" t="-8163" r="-10124"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C161A5A-144C-A2F6-C808-DC0AE3E2B94E}"/>
                  </a:ext>
                </a:extLst>
              </p:cNvPr>
              <p:cNvSpPr txBox="1"/>
              <p:nvPr/>
            </p:nvSpPr>
            <p:spPr>
              <a:xfrm>
                <a:off x="4994871" y="2958158"/>
                <a:ext cx="867930" cy="464614"/>
              </a:xfrm>
              <a:prstGeom prst="rect">
                <a:avLst/>
              </a:prstGeom>
              <a:noFill/>
            </p:spPr>
            <p:txBody>
              <a:bodyPr wrap="none" lIns="0" tIns="0" rIns="0" bIns="0" rtlCol="0">
                <a:spAutoFit/>
              </a:bodyPr>
              <a:lstStyle/>
              <a:p>
                <a:r>
                  <a:rPr lang="en-US" altLang="zh-CN" dirty="0">
                    <a:solidFill>
                      <a:schemeClr val="bg1"/>
                    </a:solidFill>
                  </a:rPr>
                  <a:t> </a:t>
                </a:r>
                <a14:m>
                  <m:oMath xmlns:m="http://schemas.openxmlformats.org/officeDocument/2006/math">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𝑤</m:t>
                        </m:r>
                      </m:e>
                      <m:sub>
                        <m:r>
                          <a:rPr lang="en-US" altLang="zh-CN" i="1">
                            <a:solidFill>
                              <a:schemeClr val="bg1"/>
                            </a:solidFill>
                            <a:latin typeface="Cambria Math" panose="02040503050406030204" pitchFamily="18" charset="0"/>
                          </a:rPr>
                          <m:t>𝑖</m:t>
                        </m:r>
                      </m:sub>
                    </m:sSub>
                    <m:r>
                      <a:rPr lang="en-US" altLang="zh-CN" i="1">
                        <a:solidFill>
                          <a:schemeClr val="bg1"/>
                        </a:solidFill>
                        <a:latin typeface="Cambria Math" panose="02040503050406030204" pitchFamily="18" charset="0"/>
                      </a:rPr>
                      <m:t> =</m:t>
                    </m:r>
                    <m:f>
                      <m:fPr>
                        <m:ctrlPr>
                          <a:rPr lang="en-US" altLang="zh-CN" i="1" smtClean="0">
                            <a:solidFill>
                              <a:schemeClr val="bg1"/>
                            </a:solidFill>
                            <a:latin typeface="Cambria Math" panose="02040503050406030204" pitchFamily="18" charset="0"/>
                          </a:rPr>
                        </m:ctrlPr>
                      </m:fPr>
                      <m:num>
                        <m:r>
                          <a:rPr lang="en-US" altLang="zh-CN" b="0" i="1" smtClean="0">
                            <a:solidFill>
                              <a:schemeClr val="bg1"/>
                            </a:solidFill>
                            <a:latin typeface="Cambria Math" panose="02040503050406030204" pitchFamily="18" charset="0"/>
                          </a:rPr>
                          <m:t>1</m:t>
                        </m:r>
                      </m:num>
                      <m:den>
                        <m:sSubSup>
                          <m:sSubSupPr>
                            <m:ctrlPr>
                              <a:rPr lang="en-US" altLang="zh-CN" b="0" i="1" smtClean="0">
                                <a:solidFill>
                                  <a:schemeClr val="bg1"/>
                                </a:solidFill>
                                <a:latin typeface="Cambria Math" panose="02040503050406030204" pitchFamily="18" charset="0"/>
                              </a:rPr>
                            </m:ctrlPr>
                          </m:sSubSupPr>
                          <m:e>
                            <m:r>
                              <a:rPr lang="en-US" altLang="zh-CN" b="0" i="1" smtClean="0">
                                <a:solidFill>
                                  <a:schemeClr val="bg1"/>
                                </a:solidFill>
                                <a:latin typeface="Cambria Math" panose="02040503050406030204" pitchFamily="18" charset="0"/>
                              </a:rPr>
                              <m:t>𝑑</m:t>
                            </m:r>
                          </m:e>
                          <m:sub>
                            <m:r>
                              <a:rPr lang="en-US" altLang="zh-CN" b="0" i="1" smtClean="0">
                                <a:solidFill>
                                  <a:schemeClr val="bg1"/>
                                </a:solidFill>
                                <a:latin typeface="Cambria Math" panose="02040503050406030204" pitchFamily="18" charset="0"/>
                              </a:rPr>
                              <m:t>𝑖</m:t>
                            </m:r>
                          </m:sub>
                          <m:sup>
                            <m:r>
                              <a:rPr lang="en-US" altLang="zh-CN" b="0" i="1" smtClean="0">
                                <a:solidFill>
                                  <a:schemeClr val="bg1"/>
                                </a:solidFill>
                                <a:latin typeface="Cambria Math" panose="02040503050406030204" pitchFamily="18" charset="0"/>
                              </a:rPr>
                              <m:t>𝑝</m:t>
                            </m:r>
                          </m:sup>
                        </m:sSubSup>
                      </m:den>
                    </m:f>
                  </m:oMath>
                </a14:m>
                <a:endParaRPr lang="zh-CN" altLang="en-US" dirty="0">
                  <a:solidFill>
                    <a:schemeClr val="bg1"/>
                  </a:solidFill>
                </a:endParaRPr>
              </a:p>
            </p:txBody>
          </p:sp>
        </mc:Choice>
        <mc:Fallback xmlns="">
          <p:sp>
            <p:nvSpPr>
              <p:cNvPr id="17" name="文本框 16">
                <a:extLst>
                  <a:ext uri="{FF2B5EF4-FFF2-40B4-BE49-F238E27FC236}">
                    <a16:creationId xmlns:a16="http://schemas.microsoft.com/office/drawing/2014/main" id="{5C161A5A-144C-A2F6-C808-DC0AE3E2B94E}"/>
                  </a:ext>
                </a:extLst>
              </p:cNvPr>
              <p:cNvSpPr txBox="1">
                <a:spLocks noRot="1" noChangeAspect="1" noMove="1" noResize="1" noEditPoints="1" noAdjustHandles="1" noChangeArrowheads="1" noChangeShapeType="1" noTextEdit="1"/>
              </p:cNvSpPr>
              <p:nvPr/>
            </p:nvSpPr>
            <p:spPr>
              <a:xfrm>
                <a:off x="4994871" y="2958158"/>
                <a:ext cx="867930" cy="464614"/>
              </a:xfrm>
              <a:prstGeom prst="rect">
                <a:avLst/>
              </a:prstGeom>
              <a:blipFill>
                <a:blip r:embed="rId4"/>
                <a:stretch>
                  <a:fillRect r="-4895" b="-11842"/>
                </a:stretch>
              </a:blipFill>
            </p:spPr>
            <p:txBody>
              <a:bodyPr/>
              <a:lstStyle/>
              <a:p>
                <a:r>
                  <a:rPr lang="en-US">
                    <a:noFill/>
                  </a:rPr>
                  <a:t> </a:t>
                </a:r>
              </a:p>
            </p:txBody>
          </p:sp>
        </mc:Fallback>
      </mc:AlternateContent>
      <p:sp>
        <p:nvSpPr>
          <p:cNvPr id="19" name="文本框 18">
            <a:extLst>
              <a:ext uri="{FF2B5EF4-FFF2-40B4-BE49-F238E27FC236}">
                <a16:creationId xmlns:a16="http://schemas.microsoft.com/office/drawing/2014/main" id="{23EA9602-C200-E65E-0C21-AFC273D2B9FD}"/>
              </a:ext>
            </a:extLst>
          </p:cNvPr>
          <p:cNvSpPr txBox="1"/>
          <p:nvPr/>
        </p:nvSpPr>
        <p:spPr>
          <a:xfrm>
            <a:off x="6769467" y="2996258"/>
            <a:ext cx="4575866" cy="369332"/>
          </a:xfrm>
          <a:prstGeom prst="rect">
            <a:avLst/>
          </a:prstGeom>
          <a:noFill/>
        </p:spPr>
        <p:txBody>
          <a:bodyPr wrap="square">
            <a:spAutoFit/>
          </a:bodyPr>
          <a:lstStyle/>
          <a:p>
            <a:r>
              <a:rPr lang="zh-CN" altLang="en-US" i="1" dirty="0">
                <a:solidFill>
                  <a:schemeClr val="bg1"/>
                </a:solidFill>
              </a:rPr>
              <a:t>p is a tunable parameter</a:t>
            </a:r>
            <a:r>
              <a:rPr lang="en-US" altLang="zh-CN" i="1" dirty="0">
                <a:solidFill>
                  <a:schemeClr val="bg1"/>
                </a:solidFill>
              </a:rPr>
              <a:t>, always take 2</a:t>
            </a:r>
            <a:endParaRPr lang="zh-CN" altLang="en-US" i="1" dirty="0">
              <a:solidFill>
                <a:schemeClr val="bg1"/>
              </a:solidFill>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122AC08C-348C-7EBE-F964-4AA97EF83B5B}"/>
                  </a:ext>
                </a:extLst>
              </p:cNvPr>
              <p:cNvSpPr txBox="1"/>
              <p:nvPr/>
            </p:nvSpPr>
            <p:spPr>
              <a:xfrm>
                <a:off x="5046132" y="3830982"/>
                <a:ext cx="1928861" cy="638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rPr>
                        <m:t>𝑧</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𝑥</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𝑦</m:t>
                          </m:r>
                        </m:e>
                      </m:d>
                      <m:r>
                        <a:rPr lang="en-US" altLang="zh-CN" b="0" i="1" smtClean="0">
                          <a:solidFill>
                            <a:schemeClr val="bg1"/>
                          </a:solidFill>
                          <a:latin typeface="Cambria Math" panose="02040503050406030204" pitchFamily="18" charset="0"/>
                        </a:rPr>
                        <m:t>=</m:t>
                      </m:r>
                      <m:f>
                        <m:fPr>
                          <m:ctrlPr>
                            <a:rPr lang="en-US" altLang="zh-CN" b="0" i="1" smtClean="0">
                              <a:solidFill>
                                <a:schemeClr val="bg1"/>
                              </a:solidFill>
                              <a:latin typeface="Cambria Math" panose="02040503050406030204" pitchFamily="18" charset="0"/>
                            </a:rPr>
                          </m:ctrlPr>
                        </m:fPr>
                        <m:num>
                          <m:nary>
                            <m:naryPr>
                              <m:chr m:val="∑"/>
                              <m:ctrlPr>
                                <a:rPr lang="en-US" altLang="zh-CN" b="0" i="1" smtClean="0">
                                  <a:solidFill>
                                    <a:schemeClr val="bg1"/>
                                  </a:solidFill>
                                  <a:latin typeface="Cambria Math" panose="02040503050406030204" pitchFamily="18" charset="0"/>
                                </a:rPr>
                              </m:ctrlPr>
                            </m:naryPr>
                            <m:sub>
                              <m:r>
                                <a:rPr lang="en-US" altLang="zh-CN" b="0" i="1" smtClean="0">
                                  <a:solidFill>
                                    <a:schemeClr val="bg1"/>
                                  </a:solidFill>
                                  <a:latin typeface="Cambria Math" panose="02040503050406030204" pitchFamily="18" charset="0"/>
                                </a:rPr>
                                <m:t>𝑖</m:t>
                              </m:r>
                              <m:r>
                                <a:rPr lang="en-US" altLang="zh-CN" b="0" i="1" smtClean="0">
                                  <a:solidFill>
                                    <a:schemeClr val="bg1"/>
                                  </a:solidFill>
                                  <a:latin typeface="Cambria Math" panose="02040503050406030204" pitchFamily="18" charset="0"/>
                                </a:rPr>
                                <m:t>=1</m:t>
                              </m:r>
                            </m:sub>
                            <m:sup>
                              <m:r>
                                <a:rPr lang="en-US" altLang="zh-CN" b="0" i="1" smtClean="0">
                                  <a:solidFill>
                                    <a:schemeClr val="bg1"/>
                                  </a:solidFill>
                                  <a:latin typeface="Cambria Math" panose="02040503050406030204" pitchFamily="18" charset="0"/>
                                </a:rPr>
                                <m:t>𝑁</m:t>
                              </m:r>
                            </m:sup>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𝑤</m:t>
                                  </m:r>
                                </m:e>
                                <m:sub>
                                  <m:r>
                                    <a:rPr lang="en-US" altLang="zh-CN" b="0" i="1" smtClean="0">
                                      <a:solidFill>
                                        <a:schemeClr val="bg1"/>
                                      </a:solidFill>
                                      <a:latin typeface="Cambria Math" panose="02040503050406030204" pitchFamily="18" charset="0"/>
                                    </a:rPr>
                                    <m:t>𝑖</m:t>
                                  </m:r>
                                </m:sub>
                              </m:sSub>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𝑧</m:t>
                                  </m:r>
                                </m:e>
                                <m:sub>
                                  <m:r>
                                    <a:rPr lang="en-US" altLang="zh-CN" b="0" i="1" smtClean="0">
                                      <a:solidFill>
                                        <a:schemeClr val="bg1"/>
                                      </a:solidFill>
                                      <a:latin typeface="Cambria Math" panose="02040503050406030204" pitchFamily="18" charset="0"/>
                                    </a:rPr>
                                    <m:t>𝑖</m:t>
                                  </m:r>
                                </m:sub>
                              </m:sSub>
                            </m:e>
                          </m:nary>
                        </m:num>
                        <m:den>
                          <m:nary>
                            <m:naryPr>
                              <m:chr m:val="∑"/>
                              <m:ctrlPr>
                                <a:rPr lang="en-US" altLang="zh-CN" i="1">
                                  <a:solidFill>
                                    <a:schemeClr val="bg1"/>
                                  </a:solidFill>
                                  <a:latin typeface="Cambria Math" panose="02040503050406030204" pitchFamily="18" charset="0"/>
                                </a:rPr>
                              </m:ctrlPr>
                            </m:naryPr>
                            <m:sub>
                              <m:r>
                                <a:rPr lang="en-US" altLang="zh-CN" i="1">
                                  <a:solidFill>
                                    <a:schemeClr val="bg1"/>
                                  </a:solidFill>
                                  <a:latin typeface="Cambria Math" panose="02040503050406030204" pitchFamily="18" charset="0"/>
                                </a:rPr>
                                <m:t>𝑖</m:t>
                              </m:r>
                              <m:r>
                                <a:rPr lang="en-US" altLang="zh-CN" i="1">
                                  <a:solidFill>
                                    <a:schemeClr val="bg1"/>
                                  </a:solidFill>
                                  <a:latin typeface="Cambria Math" panose="02040503050406030204" pitchFamily="18" charset="0"/>
                                </a:rPr>
                                <m:t>=1</m:t>
                              </m:r>
                            </m:sub>
                            <m:sup>
                              <m:r>
                                <a:rPr lang="en-US" altLang="zh-CN" i="1">
                                  <a:solidFill>
                                    <a:schemeClr val="bg1"/>
                                  </a:solidFill>
                                  <a:latin typeface="Cambria Math" panose="02040503050406030204" pitchFamily="18" charset="0"/>
                                </a:rPr>
                                <m:t>𝑁</m:t>
                              </m:r>
                            </m:sup>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𝑤</m:t>
                                  </m:r>
                                </m:e>
                                <m:sub>
                                  <m:r>
                                    <a:rPr lang="en-US" altLang="zh-CN" i="1">
                                      <a:solidFill>
                                        <a:schemeClr val="bg1"/>
                                      </a:solidFill>
                                      <a:latin typeface="Cambria Math" panose="02040503050406030204" pitchFamily="18" charset="0"/>
                                    </a:rPr>
                                    <m:t>𝑖</m:t>
                                  </m:r>
                                </m:sub>
                              </m:sSub>
                            </m:e>
                          </m:nary>
                        </m:den>
                      </m:f>
                    </m:oMath>
                  </m:oMathPara>
                </a14:m>
                <a:endParaRPr lang="zh-CN" altLang="en-US" dirty="0">
                  <a:solidFill>
                    <a:schemeClr val="bg1"/>
                  </a:solidFill>
                </a:endParaRPr>
              </a:p>
            </p:txBody>
          </p:sp>
        </mc:Choice>
        <mc:Fallback xmlns="">
          <p:sp>
            <p:nvSpPr>
              <p:cNvPr id="20" name="文本框 19">
                <a:extLst>
                  <a:ext uri="{FF2B5EF4-FFF2-40B4-BE49-F238E27FC236}">
                    <a16:creationId xmlns:a16="http://schemas.microsoft.com/office/drawing/2014/main" id="{122AC08C-348C-7EBE-F964-4AA97EF83B5B}"/>
                  </a:ext>
                </a:extLst>
              </p:cNvPr>
              <p:cNvSpPr txBox="1">
                <a:spLocks noRot="1" noChangeAspect="1" noMove="1" noResize="1" noEditPoints="1" noAdjustHandles="1" noChangeArrowheads="1" noChangeShapeType="1" noTextEdit="1"/>
              </p:cNvSpPr>
              <p:nvPr/>
            </p:nvSpPr>
            <p:spPr>
              <a:xfrm>
                <a:off x="5046132" y="3830982"/>
                <a:ext cx="1928861" cy="63831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66687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44DC1-FDBF-9A3B-06D7-4457EEBF8211}"/>
              </a:ext>
            </a:extLst>
          </p:cNvPr>
          <p:cNvSpPr>
            <a:spLocks noGrp="1"/>
          </p:cNvSpPr>
          <p:nvPr>
            <p:ph type="title"/>
          </p:nvPr>
        </p:nvSpPr>
        <p:spPr/>
        <p:txBody>
          <a:bodyPr/>
          <a:lstStyle/>
          <a:p>
            <a:r>
              <a:rPr lang="en-US" altLang="zh-CN" dirty="0"/>
              <a:t>Kriging method</a:t>
            </a:r>
            <a:endParaRPr lang="zh-CN" altLang="en-US" dirty="0"/>
          </a:p>
        </p:txBody>
      </p:sp>
      <p:pic>
        <p:nvPicPr>
          <p:cNvPr id="5" name="图片 4">
            <a:extLst>
              <a:ext uri="{FF2B5EF4-FFF2-40B4-BE49-F238E27FC236}">
                <a16:creationId xmlns:a16="http://schemas.microsoft.com/office/drawing/2014/main" id="{ACB001AD-784D-9465-B6BB-AB31507CAC0E}"/>
              </a:ext>
            </a:extLst>
          </p:cNvPr>
          <p:cNvPicPr>
            <a:picLocks noChangeAspect="1"/>
          </p:cNvPicPr>
          <p:nvPr/>
        </p:nvPicPr>
        <p:blipFill>
          <a:blip r:embed="rId3"/>
          <a:stretch>
            <a:fillRect/>
          </a:stretch>
        </p:blipFill>
        <p:spPr>
          <a:xfrm>
            <a:off x="3844688" y="2904274"/>
            <a:ext cx="3586377" cy="1922244"/>
          </a:xfrm>
          <a:prstGeom prst="rect">
            <a:avLst/>
          </a:prstGeom>
        </p:spPr>
      </p:pic>
      <p:pic>
        <p:nvPicPr>
          <p:cNvPr id="7" name="图片 6">
            <a:extLst>
              <a:ext uri="{FF2B5EF4-FFF2-40B4-BE49-F238E27FC236}">
                <a16:creationId xmlns:a16="http://schemas.microsoft.com/office/drawing/2014/main" id="{DC18BF93-549E-4520-48FF-1850DA71C5EB}"/>
              </a:ext>
            </a:extLst>
          </p:cNvPr>
          <p:cNvPicPr>
            <a:picLocks noChangeAspect="1"/>
          </p:cNvPicPr>
          <p:nvPr/>
        </p:nvPicPr>
        <p:blipFill>
          <a:blip r:embed="rId4"/>
          <a:stretch>
            <a:fillRect/>
          </a:stretch>
        </p:blipFill>
        <p:spPr>
          <a:xfrm>
            <a:off x="7002913" y="2904274"/>
            <a:ext cx="3283249" cy="1922244"/>
          </a:xfrm>
          <a:prstGeom prst="rect">
            <a:avLst/>
          </a:prstGeom>
        </p:spPr>
      </p:pic>
      <p:sp>
        <p:nvSpPr>
          <p:cNvPr id="10" name="文本框 9">
            <a:extLst>
              <a:ext uri="{FF2B5EF4-FFF2-40B4-BE49-F238E27FC236}">
                <a16:creationId xmlns:a16="http://schemas.microsoft.com/office/drawing/2014/main" id="{2C87FE35-11B3-E655-F0DF-FAE09E38B477}"/>
              </a:ext>
            </a:extLst>
          </p:cNvPr>
          <p:cNvSpPr txBox="1"/>
          <p:nvPr/>
        </p:nvSpPr>
        <p:spPr>
          <a:xfrm>
            <a:off x="4340268" y="964504"/>
            <a:ext cx="6181595" cy="369332"/>
          </a:xfrm>
          <a:prstGeom prst="rect">
            <a:avLst/>
          </a:prstGeom>
          <a:noFill/>
        </p:spPr>
        <p:txBody>
          <a:bodyPr wrap="square" rtlCol="0">
            <a:spAutoFit/>
          </a:bodyPr>
          <a:lstStyle/>
          <a:p>
            <a:pPr algn="l"/>
            <a:r>
              <a:rPr lang="en-US" altLang="zh-CN" b="1" dirty="0">
                <a:solidFill>
                  <a:schemeClr val="bg1"/>
                </a:solidFill>
              </a:rPr>
              <a:t>Assumption</a:t>
            </a:r>
            <a:r>
              <a:rPr lang="en-US" altLang="zh-CN" dirty="0">
                <a:solidFill>
                  <a:schemeClr val="bg1"/>
                </a:solidFill>
              </a:rPr>
              <a:t>: stationary, isotropic</a:t>
            </a:r>
            <a:endParaRPr lang="zh-CN" altLang="en-US" dirty="0">
              <a:solidFill>
                <a:schemeClr val="bg1"/>
              </a:solidFill>
            </a:endParaRPr>
          </a:p>
        </p:txBody>
      </p:sp>
      <p:sp>
        <p:nvSpPr>
          <p:cNvPr id="11" name="文本框 10">
            <a:extLst>
              <a:ext uri="{FF2B5EF4-FFF2-40B4-BE49-F238E27FC236}">
                <a16:creationId xmlns:a16="http://schemas.microsoft.com/office/drawing/2014/main" id="{E348F4BF-07CB-E0AB-CDB5-EA3C0394FFE6}"/>
              </a:ext>
            </a:extLst>
          </p:cNvPr>
          <p:cNvSpPr txBox="1"/>
          <p:nvPr/>
        </p:nvSpPr>
        <p:spPr>
          <a:xfrm>
            <a:off x="4394964" y="1459771"/>
            <a:ext cx="6464487" cy="369332"/>
          </a:xfrm>
          <a:prstGeom prst="rect">
            <a:avLst/>
          </a:prstGeom>
          <a:noFill/>
        </p:spPr>
        <p:txBody>
          <a:bodyPr wrap="square" rtlCol="0">
            <a:spAutoFit/>
          </a:bodyPr>
          <a:lstStyle/>
          <a:p>
            <a:pPr algn="l"/>
            <a:r>
              <a:rPr lang="en-US" altLang="zh-CN" dirty="0">
                <a:solidFill>
                  <a:schemeClr val="bg1"/>
                </a:solidFill>
              </a:rPr>
              <a:t>1. Calculate variogram and fit the graph to suitable model</a:t>
            </a:r>
            <a:endParaRPr lang="zh-CN" altLang="en-US" dirty="0">
              <a:solidFill>
                <a:schemeClr val="bg1"/>
              </a:solidFill>
            </a:endParaRPr>
          </a:p>
        </p:txBody>
      </p:sp>
      <p:sp>
        <p:nvSpPr>
          <p:cNvPr id="12" name="文本框 11">
            <a:extLst>
              <a:ext uri="{FF2B5EF4-FFF2-40B4-BE49-F238E27FC236}">
                <a16:creationId xmlns:a16="http://schemas.microsoft.com/office/drawing/2014/main" id="{23D21494-51B3-A265-4435-D380EE5D5730}"/>
              </a:ext>
            </a:extLst>
          </p:cNvPr>
          <p:cNvSpPr txBox="1"/>
          <p:nvPr/>
        </p:nvSpPr>
        <p:spPr>
          <a:xfrm>
            <a:off x="4394964" y="4793619"/>
            <a:ext cx="5863890" cy="369332"/>
          </a:xfrm>
          <a:prstGeom prst="rect">
            <a:avLst/>
          </a:prstGeom>
          <a:noFill/>
        </p:spPr>
        <p:txBody>
          <a:bodyPr wrap="square" rtlCol="0">
            <a:spAutoFit/>
          </a:bodyPr>
          <a:lstStyle/>
          <a:p>
            <a:pPr algn="l"/>
            <a:r>
              <a:rPr lang="en-US" altLang="zh-CN" dirty="0">
                <a:solidFill>
                  <a:schemeClr val="bg1"/>
                </a:solidFill>
              </a:rPr>
              <a:t>2. Calculate weight and predict value for new point</a:t>
            </a:r>
            <a:endParaRPr lang="zh-CN" altLang="en-US" dirty="0">
              <a:solidFill>
                <a:schemeClr val="bg1"/>
              </a:solidFill>
            </a:endParaRPr>
          </a:p>
        </p:txBody>
      </p:sp>
      <p:pic>
        <p:nvPicPr>
          <p:cNvPr id="14" name="图片 13">
            <a:extLst>
              <a:ext uri="{FF2B5EF4-FFF2-40B4-BE49-F238E27FC236}">
                <a16:creationId xmlns:a16="http://schemas.microsoft.com/office/drawing/2014/main" id="{B617984E-7AC5-7C69-064A-378662E2FFE6}"/>
              </a:ext>
            </a:extLst>
          </p:cNvPr>
          <p:cNvPicPr>
            <a:picLocks noChangeAspect="1"/>
          </p:cNvPicPr>
          <p:nvPr/>
        </p:nvPicPr>
        <p:blipFill>
          <a:blip r:embed="rId5"/>
          <a:stretch>
            <a:fillRect/>
          </a:stretch>
        </p:blipFill>
        <p:spPr>
          <a:xfrm>
            <a:off x="4541231" y="5318112"/>
            <a:ext cx="2951356" cy="942450"/>
          </a:xfrm>
          <a:prstGeom prst="rect">
            <a:avLst/>
          </a:prstGeom>
        </p:spPr>
      </p:pic>
      <p:pic>
        <p:nvPicPr>
          <p:cNvPr id="15" name="图片 14">
            <a:extLst>
              <a:ext uri="{FF2B5EF4-FFF2-40B4-BE49-F238E27FC236}">
                <a16:creationId xmlns:a16="http://schemas.microsoft.com/office/drawing/2014/main" id="{68B2C598-4AAA-38C4-B2FA-A3139C29D8A7}"/>
              </a:ext>
            </a:extLst>
          </p:cNvPr>
          <p:cNvPicPr>
            <a:picLocks noChangeAspect="1"/>
          </p:cNvPicPr>
          <p:nvPr/>
        </p:nvPicPr>
        <p:blipFill rotWithShape="1">
          <a:blip r:embed="rId6"/>
          <a:srcRect l="25756" t="2380" r="29514" b="22956"/>
          <a:stretch/>
        </p:blipFill>
        <p:spPr>
          <a:xfrm>
            <a:off x="10286161" y="2683445"/>
            <a:ext cx="1905839" cy="1943596"/>
          </a:xfrm>
          <a:prstGeom prst="rect">
            <a:avLst/>
          </a:prstGeom>
        </p:spPr>
      </p:pic>
      <p:pic>
        <p:nvPicPr>
          <p:cNvPr id="4" name="图片 3">
            <a:extLst>
              <a:ext uri="{FF2B5EF4-FFF2-40B4-BE49-F238E27FC236}">
                <a16:creationId xmlns:a16="http://schemas.microsoft.com/office/drawing/2014/main" id="{DFC46974-886F-294E-C8E5-801FB9B75DC7}"/>
              </a:ext>
            </a:extLst>
          </p:cNvPr>
          <p:cNvPicPr>
            <a:picLocks noChangeAspect="1"/>
          </p:cNvPicPr>
          <p:nvPr/>
        </p:nvPicPr>
        <p:blipFill>
          <a:blip r:embed="rId7"/>
          <a:stretch>
            <a:fillRect/>
          </a:stretch>
        </p:blipFill>
        <p:spPr>
          <a:xfrm>
            <a:off x="4912242" y="1966638"/>
            <a:ext cx="4660382" cy="727643"/>
          </a:xfrm>
          <a:prstGeom prst="rect">
            <a:avLst/>
          </a:prstGeom>
        </p:spPr>
      </p:pic>
      <p:pic>
        <p:nvPicPr>
          <p:cNvPr id="3" name="图片 2">
            <a:extLst>
              <a:ext uri="{FF2B5EF4-FFF2-40B4-BE49-F238E27FC236}">
                <a16:creationId xmlns:a16="http://schemas.microsoft.com/office/drawing/2014/main" id="{CAFFFE7E-82C2-20A1-9B76-25C92C2C3BD9}"/>
              </a:ext>
            </a:extLst>
          </p:cNvPr>
          <p:cNvPicPr>
            <a:picLocks noChangeAspect="1"/>
          </p:cNvPicPr>
          <p:nvPr/>
        </p:nvPicPr>
        <p:blipFill>
          <a:blip r:embed="rId8"/>
          <a:stretch>
            <a:fillRect/>
          </a:stretch>
        </p:blipFill>
        <p:spPr>
          <a:xfrm>
            <a:off x="7948719" y="5162951"/>
            <a:ext cx="3247809" cy="1198171"/>
          </a:xfrm>
          <a:prstGeom prst="rect">
            <a:avLst/>
          </a:prstGeom>
        </p:spPr>
      </p:pic>
      <p:sp>
        <p:nvSpPr>
          <p:cNvPr id="9" name="文本框 8">
            <a:extLst>
              <a:ext uri="{FF2B5EF4-FFF2-40B4-BE49-F238E27FC236}">
                <a16:creationId xmlns:a16="http://schemas.microsoft.com/office/drawing/2014/main" id="{39694D90-F9BE-0B44-0BD6-633DCCD1FB2D}"/>
              </a:ext>
            </a:extLst>
          </p:cNvPr>
          <p:cNvSpPr txBox="1"/>
          <p:nvPr/>
        </p:nvSpPr>
        <p:spPr>
          <a:xfrm>
            <a:off x="7034048" y="5318112"/>
            <a:ext cx="801414" cy="707886"/>
          </a:xfrm>
          <a:prstGeom prst="rect">
            <a:avLst/>
          </a:prstGeom>
          <a:noFill/>
        </p:spPr>
        <p:txBody>
          <a:bodyPr wrap="square" rtlCol="0">
            <a:spAutoFit/>
          </a:bodyPr>
          <a:lstStyle/>
          <a:p>
            <a:pPr algn="l"/>
            <a:r>
              <a:rPr lang="zh-CN" altLang="en-US" sz="4000">
                <a:solidFill>
                  <a:schemeClr val="bg1"/>
                </a:solidFill>
                <a:latin typeface="BatangChe" panose="020B0503020000020004" pitchFamily="49" charset="-127"/>
                <a:ea typeface="BatangChe" panose="020B0503020000020004" pitchFamily="49" charset="-127"/>
              </a:rPr>
              <a:t>←</a:t>
            </a:r>
            <a:endParaRPr lang="en-US" altLang="zh-CN" sz="4000">
              <a:solidFill>
                <a:schemeClr val="bg1"/>
              </a:solidFill>
              <a:latin typeface="BatangChe" panose="020B0503020000020004" pitchFamily="49" charset="-127"/>
              <a:ea typeface="BatangChe" panose="020B0503020000020004" pitchFamily="49" charset="-127"/>
            </a:endParaRPr>
          </a:p>
        </p:txBody>
      </p:sp>
      <p:pic>
        <p:nvPicPr>
          <p:cNvPr id="2052" name="Picture 4" descr="A Data Scientist Friendly Variogram Tutorial for Quantifying Spatial  Continuity | by Fouad Faraj | Towards Data Science">
            <a:extLst>
              <a:ext uri="{FF2B5EF4-FFF2-40B4-BE49-F238E27FC236}">
                <a16:creationId xmlns:a16="http://schemas.microsoft.com/office/drawing/2014/main" id="{D0046312-0356-04A5-AA2F-91691365601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290" t="2254" r="19955"/>
          <a:stretch/>
        </p:blipFill>
        <p:spPr bwMode="auto">
          <a:xfrm>
            <a:off x="214128" y="4058796"/>
            <a:ext cx="2769296" cy="27900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lculating the difference squared between the paired locations">
            <a:extLst>
              <a:ext uri="{FF2B5EF4-FFF2-40B4-BE49-F238E27FC236}">
                <a16:creationId xmlns:a16="http://schemas.microsoft.com/office/drawing/2014/main" id="{B1230A61-369C-D8E3-8820-3800D99D2E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427" y="1273412"/>
            <a:ext cx="3429000" cy="294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316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316A69-8A3D-0623-4F46-8F213B0C4585}"/>
              </a:ext>
            </a:extLst>
          </p:cNvPr>
          <p:cNvSpPr>
            <a:spLocks noGrp="1"/>
          </p:cNvSpPr>
          <p:nvPr>
            <p:ph type="title"/>
          </p:nvPr>
        </p:nvSpPr>
        <p:spPr>
          <a:xfrm>
            <a:off x="582329" y="-142660"/>
            <a:ext cx="9724390" cy="929159"/>
          </a:xfrm>
        </p:spPr>
        <p:txBody>
          <a:bodyPr>
            <a:normAutofit/>
          </a:bodyPr>
          <a:lstStyle/>
          <a:p>
            <a:r>
              <a:rPr lang="en-US" altLang="zh-CN" dirty="0"/>
              <a:t>Anisotropic variogram</a:t>
            </a:r>
            <a:endParaRPr lang="zh-CN" altLang="en-US" dirty="0"/>
          </a:p>
        </p:txBody>
      </p:sp>
      <p:pic>
        <p:nvPicPr>
          <p:cNvPr id="5" name="图片 4" descr="图形用户界面&#10;&#10;描述已自动生成">
            <a:extLst>
              <a:ext uri="{FF2B5EF4-FFF2-40B4-BE49-F238E27FC236}">
                <a16:creationId xmlns:a16="http://schemas.microsoft.com/office/drawing/2014/main" id="{3C1BD190-C9CF-FDFB-5FC5-237BF9BEDB84}"/>
              </a:ext>
            </a:extLst>
          </p:cNvPr>
          <p:cNvPicPr>
            <a:picLocks noChangeAspect="1"/>
          </p:cNvPicPr>
          <p:nvPr/>
        </p:nvPicPr>
        <p:blipFill rotWithShape="1">
          <a:blip r:embed="rId3">
            <a:extLst>
              <a:ext uri="{28A0092B-C50C-407E-A947-70E740481C1C}">
                <a14:useLocalDpi xmlns:a14="http://schemas.microsoft.com/office/drawing/2010/main" val="0"/>
              </a:ext>
            </a:extLst>
          </a:blip>
          <a:srcRect t="9468"/>
          <a:stretch/>
        </p:blipFill>
        <p:spPr>
          <a:xfrm>
            <a:off x="472429" y="3028381"/>
            <a:ext cx="3390075" cy="2768738"/>
          </a:xfrm>
          <a:prstGeom prst="rect">
            <a:avLst/>
          </a:prstGeom>
        </p:spPr>
      </p:pic>
      <p:pic>
        <p:nvPicPr>
          <p:cNvPr id="4" name="图片 3" descr="图表, 散点图&#10;&#10;描述已自动生成">
            <a:extLst>
              <a:ext uri="{FF2B5EF4-FFF2-40B4-BE49-F238E27FC236}">
                <a16:creationId xmlns:a16="http://schemas.microsoft.com/office/drawing/2014/main" id="{55388F6B-80C9-2DAF-934B-3827D4370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7225" y="3019992"/>
            <a:ext cx="6658188" cy="2941221"/>
          </a:xfrm>
          <a:prstGeom prst="rect">
            <a:avLst/>
          </a:prstGeom>
        </p:spPr>
      </p:pic>
      <p:pic>
        <p:nvPicPr>
          <p:cNvPr id="8" name="图片 7">
            <a:extLst>
              <a:ext uri="{FF2B5EF4-FFF2-40B4-BE49-F238E27FC236}">
                <a16:creationId xmlns:a16="http://schemas.microsoft.com/office/drawing/2014/main" id="{F3153B9A-3E21-40C5-00F6-3AB3D46881F8}"/>
              </a:ext>
            </a:extLst>
          </p:cNvPr>
          <p:cNvPicPr>
            <a:picLocks noChangeAspect="1"/>
          </p:cNvPicPr>
          <p:nvPr/>
        </p:nvPicPr>
        <p:blipFill>
          <a:blip r:embed="rId5"/>
          <a:stretch>
            <a:fillRect/>
          </a:stretch>
        </p:blipFill>
        <p:spPr>
          <a:xfrm>
            <a:off x="740410" y="1331283"/>
            <a:ext cx="5753100" cy="857250"/>
          </a:xfrm>
          <a:prstGeom prst="rect">
            <a:avLst/>
          </a:prstGeom>
        </p:spPr>
      </p:pic>
    </p:spTree>
    <p:extLst>
      <p:ext uri="{BB962C8B-B14F-4D97-AF65-F5344CB8AC3E}">
        <p14:creationId xmlns:p14="http://schemas.microsoft.com/office/powerpoint/2010/main" val="3676063443"/>
      </p:ext>
    </p:extLst>
  </p:cSld>
  <p:clrMapOvr>
    <a:masterClrMapping/>
  </p:clrMapOvr>
</p:sld>
</file>

<file path=ppt/theme/theme1.xml><?xml version="1.0" encoding="utf-8"?>
<a:theme xmlns:a="http://schemas.openxmlformats.org/drawingml/2006/main" name="自定义">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8575" cap="flat" cmpd="sng" algn="ctr">
          <a:solidFill>
            <a:schemeClr val="dk1"/>
          </a:solidFill>
          <a:prstDash val="solid"/>
          <a:round/>
          <a:headEnd type="none" w="med" len="med"/>
          <a:tailEnd type="none" w="med" len="med"/>
        </a:ln>
      </a:spPr>
      <a:bodyPr rtlCol="0" anchor="ctr"/>
      <a:lstStyle>
        <a:defPPr algn="ctr">
          <a:defRPr/>
        </a:defPPr>
      </a:lstStyle>
      <a:style>
        <a:lnRef idx="0">
          <a:scrgbClr r="0" g="0" b="0"/>
        </a:lnRef>
        <a:fillRef idx="0">
          <a:scrgbClr r="0" g="0" b="0"/>
        </a:fillRef>
        <a:effectRef idx="0">
          <a:scrgbClr r="0" g="0" b="0"/>
        </a:effectRef>
        <a:fontRef idx="minor">
          <a:schemeClr val="dk1"/>
        </a:fontRef>
      </a:style>
    </a:spDef>
    <a:txDef>
      <a:spPr>
        <a:noFill/>
      </a:spPr>
      <a:bodyPr wrap="square">
        <a:spAutoFit/>
      </a:bodyPr>
      <a:lstStyle>
        <a:defPPr algn="l">
          <a:defRPr dirty="0">
            <a:solidFill>
              <a:schemeClr val="bg1"/>
            </a:solidFill>
          </a:defRPr>
        </a:defPPr>
      </a:lstStyle>
    </a:txDef>
  </a:objectDefaults>
  <a:extraClrSchemeLst/>
  <a:extLst>
    <a:ext uri="{05A4C25C-085E-4340-85A3-A5531E510DB2}">
      <thm15:themeFamily xmlns:thm15="http://schemas.microsoft.com/office/thememl/2012/main" name="Office_72332790_TF78853419_Win32.potx" id="{5D2DC102-ACE5-4B12-93A7-1D448F11D1C9}" vid="{6D1E3C48-13E8-4D63-89AC-106DBDAEE8D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65A0425C01A17A49A3D975FA7AB9FB74" ma:contentTypeVersion="18" ma:contentTypeDescription="新建文档。" ma:contentTypeScope="" ma:versionID="cdb013127c93e6703690051923a68d7f">
  <xsd:schema xmlns:xsd="http://www.w3.org/2001/XMLSchema" xmlns:xs="http://www.w3.org/2001/XMLSchema" xmlns:p="http://schemas.microsoft.com/office/2006/metadata/properties" xmlns:ns3="d4d70453-36a3-47ad-b8c9-bc7d3069af3c" xmlns:ns4="9ee4a5e2-271e-40b3-b845-4f6530619480" targetNamespace="http://schemas.microsoft.com/office/2006/metadata/properties" ma:root="true" ma:fieldsID="262308c4afdcd99ceb7f2227e70dce34" ns3:_="" ns4:_="">
    <xsd:import namespace="d4d70453-36a3-47ad-b8c9-bc7d3069af3c"/>
    <xsd:import namespace="9ee4a5e2-271e-40b3-b845-4f653061948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DateTaken" minOccurs="0"/>
                <xsd:element ref="ns3:MediaLengthInSeconds" minOccurs="0"/>
                <xsd:element ref="ns3:MediaServiceOCR"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d70453-36a3-47ad-b8c9-bc7d3069af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e4a5e2-271e-40b3-b845-4f6530619480" elementFormDefault="qualified">
    <xsd:import namespace="http://schemas.microsoft.com/office/2006/documentManagement/types"/>
    <xsd:import namespace="http://schemas.microsoft.com/office/infopath/2007/PartnerControls"/>
    <xsd:element name="SharedWithUsers" ma:index="12"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享对象详细信息" ma:internalName="SharedWithDetails" ma:readOnly="true">
      <xsd:simpleType>
        <xsd:restriction base="dms:Note">
          <xsd:maxLength value="255"/>
        </xsd:restriction>
      </xsd:simpleType>
    </xsd:element>
    <xsd:element name="SharingHintHash" ma:index="14" nillable="true" ma:displayName="共享提示哈希"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d4d70453-36a3-47ad-b8c9-bc7d3069af3c" xsi:nil="true"/>
    <_activity xmlns="d4d70453-36a3-47ad-b8c9-bc7d3069af3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5F0583-A22F-46AB-B9EF-BF43B2BEAD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d70453-36a3-47ad-b8c9-bc7d3069af3c"/>
    <ds:schemaRef ds:uri="9ee4a5e2-271e-40b3-b845-4f65306194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4B194E-8B30-4377-8C59-ECFB902D2A26}">
  <ds:schemaRefs>
    <ds:schemaRef ds:uri="d4d70453-36a3-47ad-b8c9-bc7d3069af3c"/>
    <ds:schemaRef ds:uri="http://purl.org/dc/elements/1.1/"/>
    <ds:schemaRef ds:uri="9ee4a5e2-271e-40b3-b845-4f6530619480"/>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C21FFAC0-05A2-416A-B06C-C248395482C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{85B1C616-85D8-406B-9408-B6E5BFD2FC9B}tf78853419_win32</Template>
  <TotalTime>8854</TotalTime>
  <Words>3321</Words>
  <Application>Microsoft Office PowerPoint</Application>
  <PresentationFormat>宽屏</PresentationFormat>
  <Paragraphs>438</Paragraphs>
  <Slides>22</Slides>
  <Notes>22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-apple-system</vt:lpstr>
      <vt:lpstr>BatangChe</vt:lpstr>
      <vt:lpstr>Harding</vt:lpstr>
      <vt:lpstr>Microsoft YaHei UI</vt:lpstr>
      <vt:lpstr>PingFang SC</vt:lpstr>
      <vt:lpstr>黑体</vt:lpstr>
      <vt:lpstr>Arial</vt:lpstr>
      <vt:lpstr>Calibri</vt:lpstr>
      <vt:lpstr>Cambria Math</vt:lpstr>
      <vt:lpstr>Helvetica</vt:lpstr>
      <vt:lpstr>Noto Sans</vt:lpstr>
      <vt:lpstr>自定义</vt:lpstr>
      <vt:lpstr>Presentation</vt:lpstr>
      <vt:lpstr>Content</vt:lpstr>
      <vt:lpstr>Background-Spatial transcriptomics </vt:lpstr>
      <vt:lpstr>PowerPoint 演示文稿</vt:lpstr>
      <vt:lpstr>Spatial autocorrelation</vt:lpstr>
      <vt:lpstr>Visualization-Moran’I </vt:lpstr>
      <vt:lpstr>Gene prediction algorithm</vt:lpstr>
      <vt:lpstr>Kriging method</vt:lpstr>
      <vt:lpstr>Anisotropic variogram</vt:lpstr>
      <vt:lpstr>GWR-Geographically Weighted Regression</vt:lpstr>
      <vt:lpstr>Fitting and Prediction results</vt:lpstr>
      <vt:lpstr>MGWR-Multiscale Geographically Weighted Regression</vt:lpstr>
      <vt:lpstr>PowerPoint 演示文稿</vt:lpstr>
      <vt:lpstr>PowerPoint 演示文稿</vt:lpstr>
      <vt:lpstr>Integration Method in Spatial transcriptomics</vt:lpstr>
      <vt:lpstr>Kriging Interpolation &amp; Result</vt:lpstr>
      <vt:lpstr>Upsample</vt:lpstr>
      <vt:lpstr>Upsample result</vt:lpstr>
      <vt:lpstr>Downsample </vt:lpstr>
      <vt:lpstr>Downsample result</vt:lpstr>
      <vt:lpstr>Future plan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Ming LIN (20413259)</dc:creator>
  <cp:lastModifiedBy>铭 林</cp:lastModifiedBy>
  <cp:revision>2</cp:revision>
  <dcterms:created xsi:type="dcterms:W3CDTF">2024-07-26T03:46:05Z</dcterms:created>
  <dcterms:modified xsi:type="dcterms:W3CDTF">2024-08-15T07:15:48Z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0x01010065A0425C01A17A49A3D975FA7AB9FB74</vt:lpwstr>
  </property>
</Properties>
</file>